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256" r:id="rId2"/>
    <p:sldId id="382" r:id="rId3"/>
    <p:sldId id="388" r:id="rId4"/>
    <p:sldId id="408" r:id="rId5"/>
    <p:sldId id="387" r:id="rId6"/>
    <p:sldId id="409" r:id="rId7"/>
    <p:sldId id="392" r:id="rId8"/>
    <p:sldId id="393" r:id="rId9"/>
    <p:sldId id="410" r:id="rId10"/>
    <p:sldId id="394" r:id="rId11"/>
    <p:sldId id="395" r:id="rId12"/>
    <p:sldId id="396" r:id="rId13"/>
    <p:sldId id="397" r:id="rId14"/>
    <p:sldId id="398" r:id="rId15"/>
    <p:sldId id="399" r:id="rId16"/>
    <p:sldId id="400" r:id="rId17"/>
    <p:sldId id="401" r:id="rId18"/>
    <p:sldId id="411" r:id="rId19"/>
    <p:sldId id="412" r:id="rId20"/>
    <p:sldId id="385" r:id="rId21"/>
    <p:sldId id="389" r:id="rId22"/>
    <p:sldId id="413" r:id="rId23"/>
    <p:sldId id="414" r:id="rId24"/>
    <p:sldId id="416" r:id="rId25"/>
    <p:sldId id="390" r:id="rId26"/>
    <p:sldId id="417" r:id="rId27"/>
    <p:sldId id="418" r:id="rId28"/>
    <p:sldId id="405" r:id="rId29"/>
    <p:sldId id="421" r:id="rId30"/>
    <p:sldId id="383" r:id="rId31"/>
    <p:sldId id="422" r:id="rId32"/>
    <p:sldId id="423" r:id="rId33"/>
    <p:sldId id="407" r:id="rId34"/>
    <p:sldId id="424" r:id="rId35"/>
    <p:sldId id="426" r:id="rId36"/>
    <p:sldId id="427" r:id="rId37"/>
    <p:sldId id="391" r:id="rId38"/>
    <p:sldId id="419" r:id="rId39"/>
    <p:sldId id="420" r:id="rId40"/>
    <p:sldId id="404" r:id="rId41"/>
    <p:sldId id="415" r:id="rId42"/>
    <p:sldId id="31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icrosoft Office User" initials="Office [7]" lastIdx="1" clrIdx="6"/>
  <p:cmAuthor id="1" name="Microsoft Office User" initials="Office" lastIdx="1" clrIdx="0"/>
  <p:cmAuthor id="8" name="varsha Jain" initials="vJ" lastIdx="5" clrIdx="7"/>
  <p:cmAuthor id="2" name="Microsoft Office User" initials="Office [2]" lastIdx="1" clrIdx="1"/>
  <p:cmAuthor id="3" name="Microsoft Office User" initials="Office [3]" lastIdx="1" clrIdx="2"/>
  <p:cmAuthor id="4" name="Microsoft Office User" initials="Office [4]" lastIdx="1" clrIdx="3"/>
  <p:cmAuthor id="5" name="Microsoft Office User" initials="Office [5]" lastIdx="1" clrIdx="4"/>
  <p:cmAuthor id="6" name="Microsoft Office User" initials="Office [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23BC"/>
    <a:srgbClr val="941102"/>
    <a:srgbClr val="FFA209"/>
    <a:srgbClr val="942092"/>
    <a:srgbClr val="FF98AF"/>
    <a:srgbClr val="47BF37"/>
    <a:srgbClr val="FF00FF"/>
    <a:srgbClr val="FF0000"/>
    <a:srgbClr val="FA4040"/>
    <a:srgbClr val="76F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19" autoAdjust="0"/>
    <p:restoredTop sz="86395"/>
  </p:normalViewPr>
  <p:slideViewPr>
    <p:cSldViewPr snapToGrid="0">
      <p:cViewPr varScale="1">
        <p:scale>
          <a:sx n="110" d="100"/>
          <a:sy n="110" d="100"/>
        </p:scale>
        <p:origin x="600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AE3D7-99F2-8A49-B35D-A5F68966C6A1}" type="datetimeFigureOut">
              <a:rPr lang="en-US" smtClean="0"/>
              <a:t>6/16/22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5B80C-215D-2340-952A-E47D89A1E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649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7342E-1A19-A445-8397-10DFF8852FF1}" type="datetimeFigureOut">
              <a:rPr lang="en-US" smtClean="0"/>
              <a:t>6/16/22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439AA-8FFE-F74D-A80C-683361E26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659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62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94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7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34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43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76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52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57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45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83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655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08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15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51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28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19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24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17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702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1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12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989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287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669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65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359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88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143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842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945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60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90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83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354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962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59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45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1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04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56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439AA-8FFE-F74D-A80C-683361E260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24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64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30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46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93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69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0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98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77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1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92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9/17/16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7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9/17/16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D655C-A72D-4F53-92F6-4A9D2192E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8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hyperlink" Target="mailto:neerajrai@che.misstate.edu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mailto:neerajrai@che.misstate.edu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mailto:neerajrai@che.misstate.edu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mailto:neerajrai@che.misstate.ed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mailto:neerajrai@che.misstate.edu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neerajrai@che.misstate.edu" TargetMode="External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neerajrai@che.misstate.edu" TargetMode="External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neerajrai@che.misstate.edu" TargetMode="External"/><Relationship Id="rId4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neerajrai@che.misstate.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mailto:neerajrai@che.misstate.ed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neerajrai@che.misstate.edu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mailto:neerajrai@che.misstate.edu" TargetMode="External"/><Relationship Id="rId4" Type="http://schemas.openxmlformats.org/officeDocument/2006/relationships/image" Target="../media/image2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tiff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hyperlink" Target="mailto:neerajrai@che.misstate.edu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mailto:neerajrai@che.misstate.edu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tiff"/><Relationship Id="rId4" Type="http://schemas.openxmlformats.org/officeDocument/2006/relationships/hyperlink" Target="mailto:neerajrai@che.misstate.edu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neerajrai@che.misstate.edu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tif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hyperlink" Target="mailto:neerajrai@che.misstate.edu" TargetMode="External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mailto:neerajrai@che.misstate.edu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neerajrai@che.misstate.edu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hyperlink" Target="mailto:neerajrai@che.misstate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mailto:neerajrai@che.misstate.edu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mailto:neerajrai@che.misstate.edu" TargetMode="External"/><Relationship Id="rId4" Type="http://schemas.openxmlformats.org/officeDocument/2006/relationships/image" Target="../media/image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neerajrai@che.misstate.edu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neerajrai@che.misstate.edu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neerajrai@che.misstate.edu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hyperlink" Target="mailto:neerajrai@che.misstate.edu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neerajrai@che.misstate.edu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neerajrai@che.msstate.edu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neerajrai@che.misstate.edu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hyperlink" Target="mailto:neerajrai@che.misstate.edu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mailto:neerajrai@che.misstate.edu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mailto:neerajrai@che.msstate.edu" TargetMode="External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tiff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hyperlink" Target="mailto:neerajrai@che.misstate.edu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neerajrai@che.misstate.edu" TargetMode="External"/><Relationship Id="rId4" Type="http://schemas.openxmlformats.org/officeDocument/2006/relationships/image" Target="../media/image2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neerajrai@che.msstate.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mailto:neerajrai@che.misstate.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mailto:neerajrai@che.misstate.edu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mailto:neerajrai@che.msstate.edu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tif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mailto:neerajrai@che.msstate.edu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mailto:neerajrai@che.misstate.edu" TargetMode="Externa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3240" y="1388163"/>
            <a:ext cx="88655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941102"/>
                </a:solidFill>
                <a:latin typeface="Arial" charset="0"/>
                <a:ea typeface="Arial" charset="0"/>
                <a:cs typeface="Arial" charset="0"/>
              </a:rPr>
              <a:t>Overview of selected topics in computational catalysis that are helpful</a:t>
            </a:r>
            <a:endParaRPr lang="en-US" sz="2400" b="1" i="1" dirty="0">
              <a:solidFill>
                <a:srgbClr val="941102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2800" b="1" u="sng" dirty="0">
              <a:solidFill>
                <a:srgbClr val="941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87174" y="3436869"/>
            <a:ext cx="8617648" cy="1934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90"/>
                </a:solidFill>
                <a:latin typeface="Arial"/>
                <a:cs typeface="Arial"/>
              </a:rPr>
              <a:t>Neeraj Rai</a:t>
            </a:r>
          </a:p>
          <a:p>
            <a:pPr algn="ctr"/>
            <a:endParaRPr lang="en-US" sz="2000" b="1" baseline="30000" dirty="0">
              <a:solidFill>
                <a:srgbClr val="000090"/>
              </a:solidFill>
              <a:latin typeface="Arial"/>
              <a:cs typeface="Arial"/>
            </a:endParaRPr>
          </a:p>
          <a:p>
            <a:pPr algn="ctr"/>
            <a:r>
              <a:rPr lang="en-US" sz="2400" b="1" baseline="30000" dirty="0" err="1">
                <a:solidFill>
                  <a:srgbClr val="1D23BC"/>
                </a:solidFill>
                <a:latin typeface="Arial"/>
                <a:cs typeface="Arial"/>
              </a:rPr>
              <a:t>neerajrai@che.msstate.edu</a:t>
            </a:r>
            <a:endParaRPr lang="en-US" sz="2400" b="1" baseline="30000" dirty="0">
              <a:solidFill>
                <a:srgbClr val="1D23BC"/>
              </a:solidFill>
              <a:latin typeface="Arial"/>
              <a:cs typeface="Arial"/>
            </a:endParaRPr>
          </a:p>
          <a:p>
            <a:pPr algn="ctr"/>
            <a:endParaRPr lang="en-US" b="1" baseline="30000" dirty="0">
              <a:solidFill>
                <a:srgbClr val="000090"/>
              </a:solidFill>
              <a:latin typeface="Arial"/>
              <a:cs typeface="Arial"/>
            </a:endParaRPr>
          </a:p>
          <a:p>
            <a:pPr algn="ctr">
              <a:lnSpc>
                <a:spcPct val="120000"/>
              </a:lnSpc>
            </a:pPr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Dave C. </a:t>
            </a:r>
            <a:r>
              <a:rPr lang="en-US" sz="1600" b="1" dirty="0" err="1">
                <a:latin typeface="Arial" charset="0"/>
                <a:ea typeface="Arial" charset="0"/>
                <a:cs typeface="Arial" charset="0"/>
              </a:rPr>
              <a:t>Swalm</a:t>
            </a:r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 School of Chemical Engineering and Center for Advanced Vehicular Systems, Mississippi State University, USA</a:t>
            </a:r>
          </a:p>
          <a:p>
            <a:endParaRPr lang="en-US" sz="2000" b="1" dirty="0">
              <a:solidFill>
                <a:srgbClr val="000090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12775" y="6233037"/>
            <a:ext cx="836645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>
                <a:solidFill>
                  <a:srgbClr val="000090"/>
                </a:solidFill>
                <a:latin typeface="Arial" charset="0"/>
                <a:ea typeface="Arial" charset="0"/>
                <a:cs typeface="Arial" charset="0"/>
              </a:rPr>
              <a:t>DFT for Catalysis Summer School, June 13-18, 2022</a:t>
            </a:r>
          </a:p>
        </p:txBody>
      </p:sp>
      <p:pic>
        <p:nvPicPr>
          <p:cNvPr id="14" name="Picture 13" descr="HORIZ_BCoE_Maroon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54" y="237696"/>
            <a:ext cx="2078737" cy="56692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356E9F0-C565-9E4C-8CBF-A562B5460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601" y="279400"/>
            <a:ext cx="2785937" cy="47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29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Another short coming of DFT functionals is the inability to capture </a:t>
            </a:r>
            <a:r>
              <a:rPr lang="en-US" sz="2400" b="1" dirty="0" err="1">
                <a:solidFill>
                  <a:srgbClr val="800000"/>
                </a:solidFill>
                <a:latin typeface="Arial"/>
                <a:cs typeface="Arial"/>
              </a:rPr>
              <a:t>vdW</a:t>
            </a:r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 interactions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10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95232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A54E8-597A-D44F-87F2-5173AA94F042}"/>
              </a:ext>
            </a:extLst>
          </p:cNvPr>
          <p:cNvSpPr txBox="1"/>
          <p:nvPr/>
        </p:nvSpPr>
        <p:spPr>
          <a:xfrm>
            <a:off x="3495305" y="5911509"/>
            <a:ext cx="6153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Grimme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. Mol. Sci.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1, 211-228, 2011 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8606F2-BF1A-D246-8906-6F76BC6E4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755" y="1486669"/>
            <a:ext cx="8991254" cy="411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79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Dispersion-corrected/nonlocal density functionals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11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A54E8-597A-D44F-87F2-5173AA94F042}"/>
              </a:ext>
            </a:extLst>
          </p:cNvPr>
          <p:cNvSpPr txBox="1"/>
          <p:nvPr/>
        </p:nvSpPr>
        <p:spPr>
          <a:xfrm>
            <a:off x="3495305" y="5911509"/>
            <a:ext cx="6153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Mardirossian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Head-Gordon,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Mol. Phys.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115, 2315-2372, 2017 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9513D-2985-CF4C-AC36-F3DAD8669C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510" y="2310130"/>
            <a:ext cx="3756660" cy="7854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B16A60-450C-874F-9F13-CB0F811A5F8F}"/>
              </a:ext>
            </a:extLst>
          </p:cNvPr>
          <p:cNvSpPr txBox="1"/>
          <p:nvPr/>
        </p:nvSpPr>
        <p:spPr>
          <a:xfrm>
            <a:off x="2827020" y="1394460"/>
            <a:ext cx="388414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1D23BC"/>
                </a:solidFill>
              </a:rPr>
              <a:t>Grimme’s</a:t>
            </a:r>
            <a:r>
              <a:rPr lang="en-US" b="1" dirty="0">
                <a:solidFill>
                  <a:srgbClr val="1D23BC"/>
                </a:solidFill>
              </a:rPr>
              <a:t> dispersion correction model:</a:t>
            </a: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r>
              <a:rPr lang="en-US" b="1" dirty="0">
                <a:solidFill>
                  <a:srgbClr val="1D23BC"/>
                </a:solidFill>
              </a:rPr>
              <a:t>Nonlocal density functionals</a:t>
            </a: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F50127-6C4B-BB46-BC5F-817039F86E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029409"/>
            <a:ext cx="4933950" cy="71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36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Accuracy of different dispersion correction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12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A54E8-597A-D44F-87F2-5173AA94F042}"/>
              </a:ext>
            </a:extLst>
          </p:cNvPr>
          <p:cNvSpPr txBox="1"/>
          <p:nvPr/>
        </p:nvSpPr>
        <p:spPr>
          <a:xfrm>
            <a:off x="3495305" y="5911509"/>
            <a:ext cx="6153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Mardirossian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Head-Gordon,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Mol. Phys.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115, 2315-2372, 2017 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2BBFE2-3496-BB45-8784-F3EAA71C2A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77294"/>
            <a:ext cx="9144000" cy="290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07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General accuracy for selected MN functionals for atomization energies bond dissociation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13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A54E8-597A-D44F-87F2-5173AA94F042}"/>
              </a:ext>
            </a:extLst>
          </p:cNvPr>
          <p:cNvSpPr txBox="1"/>
          <p:nvPr/>
        </p:nvSpPr>
        <p:spPr>
          <a:xfrm>
            <a:off x="3495305" y="5911509"/>
            <a:ext cx="6153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Mardirossian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Head-Gordon,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Mol. Phys.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115, 2315-2372, 2017 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57FA4-0160-AD4C-9954-BC432ACB15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91684"/>
            <a:ext cx="9144000" cy="287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64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Number of parameters in different density functionals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14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A54E8-597A-D44F-87F2-5173AA94F042}"/>
              </a:ext>
            </a:extLst>
          </p:cNvPr>
          <p:cNvSpPr txBox="1"/>
          <p:nvPr/>
        </p:nvSpPr>
        <p:spPr>
          <a:xfrm>
            <a:off x="3495305" y="6025810"/>
            <a:ext cx="6153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Mardirossian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Head-Gordon,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Mol. Phys.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115, 2315-2372, 2017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B95AF0-3438-0045-86C8-3EEF452AA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635" y="769413"/>
            <a:ext cx="6099572" cy="525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29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09E2C1-44A2-EF44-A99C-E27CE237F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00915"/>
            <a:ext cx="9144000" cy="5348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Accuracy of functionals for bond lengths and binding energies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15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A54E8-597A-D44F-87F2-5173AA94F042}"/>
              </a:ext>
            </a:extLst>
          </p:cNvPr>
          <p:cNvSpPr txBox="1"/>
          <p:nvPr/>
        </p:nvSpPr>
        <p:spPr>
          <a:xfrm>
            <a:off x="3495305" y="6025810"/>
            <a:ext cx="6153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Mardirossian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Head-Gordon,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Mol. Phys.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115, 2315-2372, 2017 </a:t>
            </a:r>
          </a:p>
        </p:txBody>
      </p:sp>
    </p:spTree>
    <p:extLst>
      <p:ext uri="{BB962C8B-B14F-4D97-AF65-F5344CB8AC3E}">
        <p14:creationId xmlns:p14="http://schemas.microsoft.com/office/powerpoint/2010/main" val="984970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8A4D69-A5CD-EB43-85EB-8C349507D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304" y="898495"/>
            <a:ext cx="5251894" cy="51507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Open-shell non-covalent or dimers characterized by significant electron delocalization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16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A54E8-597A-D44F-87F2-5173AA94F042}"/>
              </a:ext>
            </a:extLst>
          </p:cNvPr>
          <p:cNvSpPr txBox="1"/>
          <p:nvPr/>
        </p:nvSpPr>
        <p:spPr>
          <a:xfrm>
            <a:off x="3495305" y="5969385"/>
            <a:ext cx="6153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Mardirossian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Head-Gordon,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Mol. Phys.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115, 2315-2372, 2017 </a:t>
            </a:r>
          </a:p>
        </p:txBody>
      </p:sp>
    </p:spTree>
    <p:extLst>
      <p:ext uri="{BB962C8B-B14F-4D97-AF65-F5344CB8AC3E}">
        <p14:creationId xmlns:p14="http://schemas.microsoft.com/office/powerpoint/2010/main" val="3807816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381D2B-EDEB-C444-8A86-26EB6DF94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883750"/>
            <a:ext cx="7640314" cy="51749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Barrier heights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17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A54E8-597A-D44F-87F2-5173AA94F042}"/>
              </a:ext>
            </a:extLst>
          </p:cNvPr>
          <p:cNvSpPr txBox="1"/>
          <p:nvPr/>
        </p:nvSpPr>
        <p:spPr>
          <a:xfrm>
            <a:off x="3495305" y="6050409"/>
            <a:ext cx="6153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Mardirossian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Head-Gordon,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Mol. Phys.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115, 2315-2372, 2017 </a:t>
            </a:r>
          </a:p>
        </p:txBody>
      </p:sp>
    </p:spTree>
    <p:extLst>
      <p:ext uri="{BB962C8B-B14F-4D97-AF65-F5344CB8AC3E}">
        <p14:creationId xmlns:p14="http://schemas.microsoft.com/office/powerpoint/2010/main" val="3854151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2021" y="3321136"/>
            <a:ext cx="88655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 dirty="0">
              <a:solidFill>
                <a:srgbClr val="941102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400" b="1" i="1" dirty="0">
                <a:solidFill>
                  <a:srgbClr val="941102"/>
                </a:solidFill>
                <a:latin typeface="Arial" charset="0"/>
                <a:ea typeface="Arial" charset="0"/>
                <a:cs typeface="Arial" charset="0"/>
              </a:rPr>
              <a:t>Molecular Dynamics, Born-Oppenheimer MD, </a:t>
            </a:r>
            <a:r>
              <a:rPr lang="en-US" sz="2400" b="1" i="1" dirty="0" err="1">
                <a:solidFill>
                  <a:srgbClr val="941102"/>
                </a:solidFill>
                <a:latin typeface="Arial" charset="0"/>
                <a:ea typeface="Arial" charset="0"/>
                <a:cs typeface="Arial" charset="0"/>
              </a:rPr>
              <a:t>Metadynamics</a:t>
            </a:r>
            <a:endParaRPr lang="en-US" sz="2400" b="1" i="1" dirty="0">
              <a:solidFill>
                <a:srgbClr val="941102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2800" b="1" u="sng" dirty="0">
              <a:solidFill>
                <a:srgbClr val="941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 descr="HORIZ_BCoE_Maroon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56" y="237696"/>
            <a:ext cx="2078737" cy="56692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356E9F0-C565-9E4C-8CBF-A562B5460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603" y="279400"/>
            <a:ext cx="2785937" cy="47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18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Reference books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19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5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D12D2C-CA08-3142-86A0-44E2F10C8645}"/>
              </a:ext>
            </a:extLst>
          </p:cNvPr>
          <p:cNvSpPr txBox="1"/>
          <p:nvPr/>
        </p:nvSpPr>
        <p:spPr>
          <a:xfrm>
            <a:off x="1927736" y="2137707"/>
            <a:ext cx="860216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1D23BC"/>
                </a:solidFill>
              </a:rPr>
              <a:t>Understanding Molecular Simulations</a:t>
            </a:r>
            <a:r>
              <a:rPr lang="en-US" sz="2400" dirty="0">
                <a:solidFill>
                  <a:srgbClr val="1D23BC"/>
                </a:solidFill>
              </a:rPr>
              <a:t>, Smit and Frenkel</a:t>
            </a:r>
          </a:p>
          <a:p>
            <a:endParaRPr lang="en-US" sz="2400" dirty="0">
              <a:solidFill>
                <a:srgbClr val="1D23BC"/>
              </a:solidFill>
            </a:endParaRPr>
          </a:p>
          <a:p>
            <a:r>
              <a:rPr lang="en-US" sz="2400" i="1" dirty="0">
                <a:solidFill>
                  <a:srgbClr val="1D23BC"/>
                </a:solidFill>
              </a:rPr>
              <a:t>Computer Simulation of Liquids</a:t>
            </a:r>
            <a:r>
              <a:rPr lang="en-US" sz="2400" dirty="0">
                <a:solidFill>
                  <a:srgbClr val="1D23BC"/>
                </a:solidFill>
              </a:rPr>
              <a:t>, Allen and </a:t>
            </a:r>
            <a:r>
              <a:rPr lang="en-US" sz="2400" dirty="0" err="1">
                <a:solidFill>
                  <a:srgbClr val="1D23BC"/>
                </a:solidFill>
              </a:rPr>
              <a:t>Tildesley</a:t>
            </a:r>
            <a:endParaRPr lang="en-US" sz="2400" dirty="0">
              <a:solidFill>
                <a:srgbClr val="1D23BC"/>
              </a:solidFill>
            </a:endParaRPr>
          </a:p>
          <a:p>
            <a:endParaRPr lang="en-US" sz="2400" dirty="0">
              <a:solidFill>
                <a:srgbClr val="1D23BC"/>
              </a:solidFill>
            </a:endParaRPr>
          </a:p>
          <a:p>
            <a:r>
              <a:rPr lang="en-US" sz="2400" i="1" dirty="0">
                <a:solidFill>
                  <a:srgbClr val="1D23BC"/>
                </a:solidFill>
              </a:rPr>
              <a:t>Ab initio Molecular Dynamics,</a:t>
            </a:r>
            <a:r>
              <a:rPr lang="en-US" sz="2400" dirty="0">
                <a:solidFill>
                  <a:srgbClr val="1D23BC"/>
                </a:solidFill>
              </a:rPr>
              <a:t> Marx and </a:t>
            </a:r>
            <a:r>
              <a:rPr lang="en-US" sz="2400" dirty="0" err="1">
                <a:solidFill>
                  <a:srgbClr val="1D23BC"/>
                </a:solidFill>
              </a:rPr>
              <a:t>Hutter</a:t>
            </a:r>
            <a:endParaRPr lang="en-US" sz="2400" dirty="0">
              <a:solidFill>
                <a:srgbClr val="1D23BC"/>
              </a:solidFill>
            </a:endParaRPr>
          </a:p>
          <a:p>
            <a:endParaRPr lang="en-US" sz="2400" dirty="0">
              <a:solidFill>
                <a:srgbClr val="1D23BC"/>
              </a:solidFill>
            </a:endParaRPr>
          </a:p>
          <a:p>
            <a:r>
              <a:rPr lang="en-US" sz="2400" i="1" dirty="0">
                <a:solidFill>
                  <a:srgbClr val="1D23BC"/>
                </a:solidFill>
              </a:rPr>
              <a:t>Statistical Mechanics: Theory and Molecular Simulation</a:t>
            </a:r>
            <a:r>
              <a:rPr lang="en-US" sz="2400" dirty="0">
                <a:solidFill>
                  <a:srgbClr val="1D23BC"/>
                </a:solidFill>
              </a:rPr>
              <a:t>, Tuckerman</a:t>
            </a:r>
          </a:p>
        </p:txBody>
      </p:sp>
    </p:spTree>
    <p:extLst>
      <p:ext uri="{BB962C8B-B14F-4D97-AF65-F5344CB8AC3E}">
        <p14:creationId xmlns:p14="http://schemas.microsoft.com/office/powerpoint/2010/main" val="2174477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Exchange-correlation functional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2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A54E8-597A-D44F-87F2-5173AA94F042}"/>
              </a:ext>
            </a:extLst>
          </p:cNvPr>
          <p:cNvSpPr txBox="1"/>
          <p:nvPr/>
        </p:nvSpPr>
        <p:spPr>
          <a:xfrm>
            <a:off x="3155775" y="5903396"/>
            <a:ext cx="530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Capelle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Brazilian Journal of Physics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36, 1318-1343, 2006 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FABBF8-9FC7-444A-A195-8526D467214C}"/>
              </a:ext>
            </a:extLst>
          </p:cNvPr>
          <p:cNvSpPr txBox="1"/>
          <p:nvPr/>
        </p:nvSpPr>
        <p:spPr>
          <a:xfrm>
            <a:off x="2005694" y="1530158"/>
            <a:ext cx="79422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D23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down total kinetic energy functional as the sum of non-interacting particle density (</a:t>
            </a:r>
            <a:r>
              <a:rPr lang="en-US" b="1" i="1" dirty="0">
                <a:solidFill>
                  <a:srgbClr val="1D23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b="1" dirty="0">
                <a:solidFill>
                  <a:srgbClr val="1D23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and the one that represents rest of the kinetic energy functional</a:t>
            </a:r>
            <a:endParaRPr lang="en-US" b="1" i="1" dirty="0">
              <a:solidFill>
                <a:srgbClr val="1D23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1D23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1D23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1D23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1D23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where,</a:t>
            </a:r>
          </a:p>
          <a:p>
            <a:endParaRPr lang="en-US" b="1" dirty="0">
              <a:solidFill>
                <a:srgbClr val="1D23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rgbClr val="1D23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rgbClr val="1D23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1D23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We rewrite the exact energy functional as:</a:t>
            </a:r>
          </a:p>
          <a:p>
            <a:endParaRPr lang="en-US" b="1" dirty="0">
              <a:solidFill>
                <a:srgbClr val="1D23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1D23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rgbClr val="1D23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B1CC5-1AD9-044B-BBD6-7A1A1DFC2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775" y="2585367"/>
            <a:ext cx="2629117" cy="4509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C2D585-1215-3C4B-9AC9-9EB4263ECE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951" y="3493962"/>
            <a:ext cx="3985260" cy="7762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4D6E27-09E2-394C-B56E-811233270A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920427"/>
            <a:ext cx="9144000" cy="4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32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Particle based simulations (molecular simulations)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20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5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D6D5DA-2A4E-0444-A6A9-3E16734A0821}"/>
              </a:ext>
            </a:extLst>
          </p:cNvPr>
          <p:cNvSpPr txBox="1"/>
          <p:nvPr/>
        </p:nvSpPr>
        <p:spPr>
          <a:xfrm>
            <a:off x="1603405" y="2665325"/>
            <a:ext cx="2631087" cy="830997"/>
          </a:xfrm>
          <a:prstGeom prst="rect">
            <a:avLst/>
          </a:prstGeom>
          <a:noFill/>
          <a:ln w="25400">
            <a:solidFill>
              <a:srgbClr val="94110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D23BC"/>
                </a:solidFill>
              </a:rPr>
              <a:t>Molecular motion (Microscopic)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0D7D17-D5C6-3545-B653-349A0EAF72B6}"/>
              </a:ext>
            </a:extLst>
          </p:cNvPr>
          <p:cNvSpPr txBox="1"/>
          <p:nvPr/>
        </p:nvSpPr>
        <p:spPr>
          <a:xfrm>
            <a:off x="7555000" y="2480660"/>
            <a:ext cx="2911300" cy="1200329"/>
          </a:xfrm>
          <a:prstGeom prst="rect">
            <a:avLst/>
          </a:prstGeom>
          <a:noFill/>
          <a:ln w="25400">
            <a:solidFill>
              <a:srgbClr val="94110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D23BC"/>
                </a:solidFill>
              </a:rPr>
              <a:t>Thermodynamic and transport properties (Macroscopic)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325256-8496-5746-A016-BC8BD9632371}"/>
              </a:ext>
            </a:extLst>
          </p:cNvPr>
          <p:cNvCxnSpPr/>
          <p:nvPr/>
        </p:nvCxnSpPr>
        <p:spPr>
          <a:xfrm>
            <a:off x="4564380" y="3080823"/>
            <a:ext cx="2308860" cy="0"/>
          </a:xfrm>
          <a:prstGeom prst="straightConnector1">
            <a:avLst/>
          </a:prstGeom>
          <a:ln w="60325">
            <a:solidFill>
              <a:srgbClr val="9411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165BFF-927C-9849-B21F-61A6E34D8990}"/>
              </a:ext>
            </a:extLst>
          </p:cNvPr>
          <p:cNvSpPr txBox="1"/>
          <p:nvPr/>
        </p:nvSpPr>
        <p:spPr>
          <a:xfrm>
            <a:off x="4621531" y="2610308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D23BC"/>
                </a:solidFill>
              </a:rPr>
              <a:t>Statistical Mechanics</a:t>
            </a:r>
          </a:p>
        </p:txBody>
      </p:sp>
    </p:spTree>
    <p:extLst>
      <p:ext uri="{BB962C8B-B14F-4D97-AF65-F5344CB8AC3E}">
        <p14:creationId xmlns:p14="http://schemas.microsoft.com/office/powerpoint/2010/main" val="197425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5A12D31-38E6-854E-A5D4-C34907DCFC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3"/>
          <a:stretch/>
        </p:blipFill>
        <p:spPr>
          <a:xfrm>
            <a:off x="7665140" y="1776672"/>
            <a:ext cx="2606576" cy="3394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Force fields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21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405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3BE9A-EEEA-9A4D-96A7-A03D574DF999}"/>
              </a:ext>
            </a:extLst>
          </p:cNvPr>
          <p:cNvSpPr txBox="1"/>
          <p:nvPr/>
        </p:nvSpPr>
        <p:spPr>
          <a:xfrm>
            <a:off x="3112771" y="5909310"/>
            <a:ext cx="495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Phillips et al., </a:t>
            </a:r>
            <a:r>
              <a:rPr lang="en-US" i="1" dirty="0"/>
              <a:t>J. Comp. Chem</a:t>
            </a:r>
            <a:r>
              <a:rPr lang="en-US" dirty="0"/>
              <a:t>. </a:t>
            </a:r>
            <a:r>
              <a:rPr lang="en-US" b="1" dirty="0"/>
              <a:t>26</a:t>
            </a:r>
            <a:r>
              <a:rPr lang="en-US" dirty="0"/>
              <a:t>, 1781--1802, 2005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210A46-CB2F-8A45-9F1A-D580400FFE64}"/>
              </a:ext>
            </a:extLst>
          </p:cNvPr>
          <p:cNvGrpSpPr/>
          <p:nvPr/>
        </p:nvGrpSpPr>
        <p:grpSpPr>
          <a:xfrm>
            <a:off x="1712755" y="1847823"/>
            <a:ext cx="5240827" cy="3334595"/>
            <a:chOff x="63251" y="2224334"/>
            <a:chExt cx="5240827" cy="333459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829BF6-7B41-CE44-83D8-8F48390F5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49" y="2224334"/>
              <a:ext cx="5050829" cy="46623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DEEE07-804D-A346-B62B-2EA427247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1" y="3075047"/>
              <a:ext cx="4798100" cy="248388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F35C2B-01DE-9F46-81AE-3A306D4DC4B6}"/>
              </a:ext>
            </a:extLst>
          </p:cNvPr>
          <p:cNvSpPr txBox="1"/>
          <p:nvPr/>
        </p:nvSpPr>
        <p:spPr>
          <a:xfrm>
            <a:off x="5647766" y="4572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ED6E8D-A135-6146-8103-19EB4A5CC1BA}"/>
              </a:ext>
            </a:extLst>
          </p:cNvPr>
          <p:cNvGrpSpPr/>
          <p:nvPr/>
        </p:nvGrpSpPr>
        <p:grpSpPr>
          <a:xfrm>
            <a:off x="2807683" y="1196597"/>
            <a:ext cx="4610773" cy="686163"/>
            <a:chOff x="1283682" y="1196596"/>
            <a:chExt cx="4610773" cy="686163"/>
          </a:xfrm>
        </p:grpSpPr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611460CC-7474-6B44-9223-6918301BC6B9}"/>
                </a:ext>
              </a:extLst>
            </p:cNvPr>
            <p:cNvSpPr/>
            <p:nvPr/>
          </p:nvSpPr>
          <p:spPr>
            <a:xfrm rot="5400000">
              <a:off x="4530388" y="980465"/>
              <a:ext cx="320040" cy="1399932"/>
            </a:xfrm>
            <a:prstGeom prst="leftBrace">
              <a:avLst>
                <a:gd name="adj1" fmla="val 58333"/>
                <a:gd name="adj2" fmla="val 50000"/>
              </a:avLst>
            </a:prstGeom>
            <a:ln w="25400">
              <a:solidFill>
                <a:srgbClr val="1D23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6CFFA366-25C0-C641-AD98-73A99E878914}"/>
                </a:ext>
              </a:extLst>
            </p:cNvPr>
            <p:cNvSpPr/>
            <p:nvPr/>
          </p:nvSpPr>
          <p:spPr>
            <a:xfrm rot="5400000">
              <a:off x="2203802" y="642599"/>
              <a:ext cx="320040" cy="2160279"/>
            </a:xfrm>
            <a:prstGeom prst="leftBrace">
              <a:avLst>
                <a:gd name="adj1" fmla="val 58333"/>
                <a:gd name="adj2" fmla="val 50000"/>
              </a:avLst>
            </a:prstGeom>
            <a:ln w="25400">
              <a:solidFill>
                <a:srgbClr val="1D23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F05CCA-FE31-054A-B944-4DC6E8CE56AC}"/>
                </a:ext>
              </a:extLst>
            </p:cNvPr>
            <p:cNvSpPr txBox="1"/>
            <p:nvPr/>
          </p:nvSpPr>
          <p:spPr>
            <a:xfrm>
              <a:off x="1369099" y="1249881"/>
              <a:ext cx="2107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1D23BC"/>
                  </a:solidFill>
                </a:rPr>
                <a:t>Bonded interactions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426E0A-2FDB-BB40-AED4-26399F9E3F1E}"/>
                </a:ext>
              </a:extLst>
            </p:cNvPr>
            <p:cNvSpPr txBox="1"/>
            <p:nvPr/>
          </p:nvSpPr>
          <p:spPr>
            <a:xfrm>
              <a:off x="3636465" y="1196596"/>
              <a:ext cx="225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1D23BC"/>
                  </a:solidFill>
                </a:rPr>
                <a:t>Nonbond interactions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968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Force fields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22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5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3BE9A-EEEA-9A4D-96A7-A03D574DF999}"/>
              </a:ext>
            </a:extLst>
          </p:cNvPr>
          <p:cNvSpPr txBox="1"/>
          <p:nvPr/>
        </p:nvSpPr>
        <p:spPr>
          <a:xfrm>
            <a:off x="3112771" y="5909310"/>
            <a:ext cx="495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Phillips et al., </a:t>
            </a:r>
            <a:r>
              <a:rPr lang="en-US" i="1" dirty="0"/>
              <a:t>J. Comp. Chem</a:t>
            </a:r>
            <a:r>
              <a:rPr lang="en-US" dirty="0"/>
              <a:t>. </a:t>
            </a:r>
            <a:r>
              <a:rPr lang="en-US" b="1" dirty="0"/>
              <a:t>26</a:t>
            </a:r>
            <a:r>
              <a:rPr lang="en-US" dirty="0"/>
              <a:t>, 1781--1802, 2005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829BF6-7B41-CE44-83D8-8F48390F5B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715" y="1890109"/>
            <a:ext cx="5050829" cy="4662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F35C2B-01DE-9F46-81AE-3A306D4DC4B6}"/>
              </a:ext>
            </a:extLst>
          </p:cNvPr>
          <p:cNvSpPr txBox="1"/>
          <p:nvPr/>
        </p:nvSpPr>
        <p:spPr>
          <a:xfrm>
            <a:off x="5647766" y="4572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A22DFE-A6D2-E64E-B217-3B1355049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165" y="3204652"/>
            <a:ext cx="3327731" cy="185634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C6D5CC4-6D94-DE4D-A318-DFBEAE7DE7A6}"/>
              </a:ext>
            </a:extLst>
          </p:cNvPr>
          <p:cNvGrpSpPr/>
          <p:nvPr/>
        </p:nvGrpSpPr>
        <p:grpSpPr>
          <a:xfrm>
            <a:off x="4076265" y="1241152"/>
            <a:ext cx="4610773" cy="686163"/>
            <a:chOff x="1283682" y="1196596"/>
            <a:chExt cx="4610773" cy="686163"/>
          </a:xfrm>
        </p:grpSpPr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162BB739-3E97-C44F-A2C2-0C6CB7803DFC}"/>
                </a:ext>
              </a:extLst>
            </p:cNvPr>
            <p:cNvSpPr/>
            <p:nvPr/>
          </p:nvSpPr>
          <p:spPr>
            <a:xfrm rot="5400000">
              <a:off x="4530388" y="991895"/>
              <a:ext cx="320040" cy="1399932"/>
            </a:xfrm>
            <a:prstGeom prst="leftBrace">
              <a:avLst>
                <a:gd name="adj1" fmla="val 58333"/>
                <a:gd name="adj2" fmla="val 50000"/>
              </a:avLst>
            </a:prstGeom>
            <a:ln w="25400">
              <a:solidFill>
                <a:srgbClr val="1D23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3637DE1E-7459-A84D-9D7A-616CAFAAFCA9}"/>
                </a:ext>
              </a:extLst>
            </p:cNvPr>
            <p:cNvSpPr/>
            <p:nvPr/>
          </p:nvSpPr>
          <p:spPr>
            <a:xfrm rot="5400000">
              <a:off x="2203802" y="642599"/>
              <a:ext cx="320040" cy="2160279"/>
            </a:xfrm>
            <a:prstGeom prst="leftBrace">
              <a:avLst>
                <a:gd name="adj1" fmla="val 58333"/>
                <a:gd name="adj2" fmla="val 50000"/>
              </a:avLst>
            </a:prstGeom>
            <a:ln w="25400">
              <a:solidFill>
                <a:srgbClr val="1D23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93BCB4-CA44-9F43-8F92-54F04C017E43}"/>
                </a:ext>
              </a:extLst>
            </p:cNvPr>
            <p:cNvSpPr txBox="1"/>
            <p:nvPr/>
          </p:nvSpPr>
          <p:spPr>
            <a:xfrm>
              <a:off x="1369099" y="1249881"/>
              <a:ext cx="2107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1D23BC"/>
                  </a:solidFill>
                </a:rPr>
                <a:t>Bonded interactions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0D71C2-FA74-3746-B031-78AA0D25D871}"/>
                </a:ext>
              </a:extLst>
            </p:cNvPr>
            <p:cNvSpPr txBox="1"/>
            <p:nvPr/>
          </p:nvSpPr>
          <p:spPr>
            <a:xfrm>
              <a:off x="3636465" y="1196596"/>
              <a:ext cx="225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1D23BC"/>
                  </a:solidFill>
                </a:rPr>
                <a:t>Nonbond interactions</a:t>
              </a:r>
            </a:p>
          </p:txBody>
        </p:sp>
      </p:grpSp>
      <p:pic>
        <p:nvPicPr>
          <p:cNvPr id="24" name="Picture 23" descr="Ar-PES.png">
            <a:extLst>
              <a:ext uri="{FF2B5EF4-FFF2-40B4-BE49-F238E27FC236}">
                <a16:creationId xmlns:a16="http://schemas.microsoft.com/office/drawing/2014/main" id="{75D34D88-5A31-2C47-A640-F0192DCE18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134" y="2520794"/>
            <a:ext cx="4238290" cy="310551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9187716-F715-8E4C-8333-8AAE321A89CC}"/>
              </a:ext>
            </a:extLst>
          </p:cNvPr>
          <p:cNvGrpSpPr/>
          <p:nvPr/>
        </p:nvGrpSpPr>
        <p:grpSpPr>
          <a:xfrm>
            <a:off x="7697414" y="2557312"/>
            <a:ext cx="1331792" cy="667741"/>
            <a:chOff x="6173414" y="2557311"/>
            <a:chExt cx="1331792" cy="667741"/>
          </a:xfrm>
        </p:grpSpPr>
        <p:pic>
          <p:nvPicPr>
            <p:cNvPr id="26" name="Picture 25" descr="Ar.png">
              <a:extLst>
                <a:ext uri="{FF2B5EF4-FFF2-40B4-BE49-F238E27FC236}">
                  <a16:creationId xmlns:a16="http://schemas.microsoft.com/office/drawing/2014/main" id="{0EFB8824-B2CA-834F-A9D9-01F0FF010C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63" t="8230" r="14777" b="7930"/>
            <a:stretch/>
          </p:blipFill>
          <p:spPr>
            <a:xfrm>
              <a:off x="6173414" y="2847602"/>
              <a:ext cx="379786" cy="377450"/>
            </a:xfrm>
            <a:prstGeom prst="rect">
              <a:avLst/>
            </a:prstGeom>
          </p:spPr>
        </p:pic>
        <p:pic>
          <p:nvPicPr>
            <p:cNvPr id="27" name="Picture 26" descr="Ar.png">
              <a:extLst>
                <a:ext uri="{FF2B5EF4-FFF2-40B4-BE49-F238E27FC236}">
                  <a16:creationId xmlns:a16="http://schemas.microsoft.com/office/drawing/2014/main" id="{DB7D23BF-2B12-744A-A2FA-4339D8292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63" t="8230" r="14777" b="7930"/>
            <a:stretch/>
          </p:blipFill>
          <p:spPr>
            <a:xfrm>
              <a:off x="7125420" y="2847602"/>
              <a:ext cx="379786" cy="3774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5AF0E9-3ACF-9B4E-9930-DC97E29FD892}"/>
                </a:ext>
              </a:extLst>
            </p:cNvPr>
            <p:cNvSpPr txBox="1"/>
            <p:nvPr/>
          </p:nvSpPr>
          <p:spPr>
            <a:xfrm>
              <a:off x="6660447" y="2557311"/>
              <a:ext cx="274412" cy="400097"/>
            </a:xfrm>
            <a:prstGeom prst="rect">
              <a:avLst/>
            </a:prstGeom>
            <a:noFill/>
          </p:spPr>
          <p:txBody>
            <a:bodyPr wrap="none" lIns="91429" tIns="45714" rIns="91429" bIns="45714" rtlCol="0">
              <a:spAutoFit/>
            </a:bodyPr>
            <a:lstStyle/>
            <a:p>
              <a:r>
                <a:rPr lang="en-US" sz="2000" b="1" i="1" dirty="0"/>
                <a:t>r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B1C9007-8619-DD4C-B127-BDD9525CEC84}"/>
              </a:ext>
            </a:extLst>
          </p:cNvPr>
          <p:cNvCxnSpPr/>
          <p:nvPr/>
        </p:nvCxnSpPr>
        <p:spPr>
          <a:xfrm>
            <a:off x="8077200" y="3021870"/>
            <a:ext cx="572220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97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Computing electrostatic interactions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23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5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3BE9A-EEEA-9A4D-96A7-A03D574DF999}"/>
              </a:ext>
            </a:extLst>
          </p:cNvPr>
          <p:cNvSpPr txBox="1"/>
          <p:nvPr/>
        </p:nvSpPr>
        <p:spPr>
          <a:xfrm>
            <a:off x="3112771" y="5909310"/>
            <a:ext cx="620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Toukmaji</a:t>
            </a:r>
            <a:r>
              <a:rPr lang="en-US" dirty="0"/>
              <a:t> and Board Jr., </a:t>
            </a:r>
            <a:r>
              <a:rPr lang="en-US" i="1" dirty="0" err="1"/>
              <a:t>Comput</a:t>
            </a:r>
            <a:r>
              <a:rPr lang="en-US" i="1" dirty="0"/>
              <a:t>. Phys. </a:t>
            </a:r>
            <a:r>
              <a:rPr lang="en-US" i="1" dirty="0" err="1"/>
              <a:t>Commun</a:t>
            </a:r>
            <a:r>
              <a:rPr lang="en-US" i="1" dirty="0"/>
              <a:t>.</a:t>
            </a:r>
            <a:r>
              <a:rPr lang="en-US" dirty="0"/>
              <a:t> </a:t>
            </a:r>
            <a:r>
              <a:rPr lang="en-US" b="1" dirty="0"/>
              <a:t>95</a:t>
            </a:r>
            <a:r>
              <a:rPr lang="en-US" dirty="0"/>
              <a:t>, 73--92, 1996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35C2B-01DE-9F46-81AE-3A306D4DC4B6}"/>
              </a:ext>
            </a:extLst>
          </p:cNvPr>
          <p:cNvSpPr txBox="1"/>
          <p:nvPr/>
        </p:nvSpPr>
        <p:spPr>
          <a:xfrm>
            <a:off x="5647766" y="4572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52D674-FE54-7545-BA2C-059B2DCC9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612900"/>
            <a:ext cx="86360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41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Molecular dynamics (MD)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24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5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9FBF0-1D78-DC4D-A61D-752CCD237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699" y="1520190"/>
            <a:ext cx="5378602" cy="3817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8BCF64-7BFD-BE41-B997-9BE417672C6F}"/>
              </a:ext>
            </a:extLst>
          </p:cNvPr>
          <p:cNvSpPr txBox="1"/>
          <p:nvPr/>
        </p:nvSpPr>
        <p:spPr>
          <a:xfrm>
            <a:off x="3619810" y="5845115"/>
            <a:ext cx="495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Phillips et al., </a:t>
            </a:r>
            <a:r>
              <a:rPr lang="en-US" i="1" dirty="0"/>
              <a:t>J. Comp. Chem</a:t>
            </a:r>
            <a:r>
              <a:rPr lang="en-US" dirty="0"/>
              <a:t>. </a:t>
            </a:r>
            <a:r>
              <a:rPr lang="en-US" b="1" dirty="0"/>
              <a:t>26</a:t>
            </a:r>
            <a:r>
              <a:rPr lang="en-US" dirty="0"/>
              <a:t>, 1781--1802, 2005</a:t>
            </a:r>
          </a:p>
        </p:txBody>
      </p:sp>
    </p:spTree>
    <p:extLst>
      <p:ext uri="{BB962C8B-B14F-4D97-AF65-F5344CB8AC3E}">
        <p14:creationId xmlns:p14="http://schemas.microsoft.com/office/powerpoint/2010/main" val="3254335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Different ensembles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25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5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0ADA30-7624-7743-B85A-B1DF2AADF5D3}"/>
              </a:ext>
            </a:extLst>
          </p:cNvPr>
          <p:cNvSpPr txBox="1"/>
          <p:nvPr/>
        </p:nvSpPr>
        <p:spPr>
          <a:xfrm>
            <a:off x="4562047" y="1303020"/>
            <a:ext cx="333354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D23BC"/>
                </a:solidFill>
              </a:rPr>
              <a:t>Microcanonical (</a:t>
            </a:r>
            <a:r>
              <a:rPr lang="en-US" sz="2400" i="1" dirty="0">
                <a:solidFill>
                  <a:srgbClr val="1D23BC"/>
                </a:solidFill>
              </a:rPr>
              <a:t>NVE</a:t>
            </a:r>
            <a:r>
              <a:rPr lang="en-US" sz="2400" dirty="0">
                <a:solidFill>
                  <a:srgbClr val="1D23BC"/>
                </a:solidFill>
              </a:rPr>
              <a:t>)</a:t>
            </a:r>
          </a:p>
          <a:p>
            <a:endParaRPr lang="en-US" sz="2400" dirty="0">
              <a:solidFill>
                <a:srgbClr val="1D23BC"/>
              </a:solidFill>
            </a:endParaRPr>
          </a:p>
          <a:p>
            <a:r>
              <a:rPr lang="en-US" sz="2400" dirty="0">
                <a:solidFill>
                  <a:srgbClr val="1D23BC"/>
                </a:solidFill>
              </a:rPr>
              <a:t>Canonical (</a:t>
            </a:r>
            <a:r>
              <a:rPr lang="en-US" sz="2400" i="1" dirty="0">
                <a:solidFill>
                  <a:srgbClr val="1D23BC"/>
                </a:solidFill>
              </a:rPr>
              <a:t>NVT</a:t>
            </a:r>
            <a:r>
              <a:rPr lang="en-US" sz="2400" dirty="0">
                <a:solidFill>
                  <a:srgbClr val="1D23BC"/>
                </a:solidFill>
              </a:rPr>
              <a:t>)</a:t>
            </a:r>
          </a:p>
          <a:p>
            <a:endParaRPr lang="en-US" sz="2400" dirty="0">
              <a:solidFill>
                <a:srgbClr val="1D23BC"/>
              </a:solidFill>
            </a:endParaRPr>
          </a:p>
          <a:p>
            <a:r>
              <a:rPr lang="en-US" sz="2400" dirty="0">
                <a:solidFill>
                  <a:srgbClr val="1D23BC"/>
                </a:solidFill>
              </a:rPr>
              <a:t>Grand canonical (</a:t>
            </a:r>
            <a:r>
              <a:rPr lang="en-US" sz="2400" i="1" dirty="0" err="1">
                <a:solidFill>
                  <a:srgbClr val="1D23BC"/>
                </a:solidFill>
              </a:rPr>
              <a:t>μVT</a:t>
            </a:r>
            <a:r>
              <a:rPr lang="en-US" sz="2400" dirty="0">
                <a:solidFill>
                  <a:srgbClr val="1D23BC"/>
                </a:solidFill>
              </a:rPr>
              <a:t>)</a:t>
            </a:r>
          </a:p>
          <a:p>
            <a:endParaRPr lang="en-US" sz="2400" dirty="0">
              <a:solidFill>
                <a:srgbClr val="1D23BC"/>
              </a:solidFill>
            </a:endParaRPr>
          </a:p>
          <a:p>
            <a:r>
              <a:rPr lang="en-US" sz="2400" dirty="0">
                <a:solidFill>
                  <a:srgbClr val="1D23BC"/>
                </a:solidFill>
              </a:rPr>
              <a:t>Isothermal isobaric (</a:t>
            </a:r>
            <a:r>
              <a:rPr lang="en-US" sz="2400" i="1" dirty="0">
                <a:solidFill>
                  <a:srgbClr val="1D23BC"/>
                </a:solidFill>
              </a:rPr>
              <a:t>NPT</a:t>
            </a:r>
            <a:r>
              <a:rPr lang="en-US" sz="2400" dirty="0">
                <a:solidFill>
                  <a:srgbClr val="1D23BC"/>
                </a:solidFill>
              </a:rPr>
              <a:t>)</a:t>
            </a:r>
          </a:p>
          <a:p>
            <a:endParaRPr lang="en-US" sz="2400" dirty="0">
              <a:solidFill>
                <a:srgbClr val="1D23BC"/>
              </a:solidFill>
            </a:endParaRPr>
          </a:p>
          <a:p>
            <a:r>
              <a:rPr lang="en-US" sz="2400" dirty="0">
                <a:solidFill>
                  <a:srgbClr val="1D23BC"/>
                </a:solidFill>
              </a:rPr>
              <a:t>Constant stress (</a:t>
            </a:r>
            <a:r>
              <a:rPr lang="en-US" sz="2400" i="1" dirty="0">
                <a:solidFill>
                  <a:srgbClr val="1D23BC"/>
                </a:solidFill>
              </a:rPr>
              <a:t>NST</a:t>
            </a:r>
            <a:r>
              <a:rPr lang="en-US" sz="2400" dirty="0">
                <a:solidFill>
                  <a:srgbClr val="1D23BC"/>
                </a:solidFill>
              </a:rPr>
              <a:t>)</a:t>
            </a:r>
          </a:p>
          <a:p>
            <a:endParaRPr lang="en-US" sz="2400" dirty="0">
              <a:solidFill>
                <a:srgbClr val="1D23BC"/>
              </a:solidFill>
            </a:endParaRPr>
          </a:p>
          <a:p>
            <a:r>
              <a:rPr lang="en-US" sz="2400" dirty="0">
                <a:solidFill>
                  <a:srgbClr val="1D23BC"/>
                </a:solidFill>
              </a:rPr>
              <a:t>Constant enthalpy (</a:t>
            </a:r>
            <a:r>
              <a:rPr lang="en-US" sz="2400" i="1" dirty="0">
                <a:solidFill>
                  <a:srgbClr val="1D23BC"/>
                </a:solidFill>
              </a:rPr>
              <a:t>NPH</a:t>
            </a:r>
            <a:r>
              <a:rPr lang="en-US" sz="2400" dirty="0">
                <a:solidFill>
                  <a:srgbClr val="1D23BC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83699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 err="1">
                <a:solidFill>
                  <a:srgbClr val="800000"/>
                </a:solidFill>
                <a:latin typeface="Arial"/>
                <a:cs typeface="Arial"/>
              </a:rPr>
              <a:t>Lagrangian</a:t>
            </a:r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 and Hamiltonian equations of motion (EOM)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26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5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367E43-F4D9-1D41-BD0E-D4E7EBB19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70" y="1549904"/>
            <a:ext cx="2644227" cy="741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29C891-D5D5-E543-ADB1-4C8A6CA5D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97" y="1758098"/>
            <a:ext cx="1198006" cy="324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6B79B6-B7C1-0443-8C94-D76E960C1137}"/>
              </a:ext>
            </a:extLst>
          </p:cNvPr>
          <p:cNvSpPr txBox="1"/>
          <p:nvPr/>
        </p:nvSpPr>
        <p:spPr>
          <a:xfrm>
            <a:off x="2157599" y="1086624"/>
            <a:ext cx="819955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1D23BC"/>
                </a:solidFill>
              </a:rPr>
              <a:t>Kinetic (</a:t>
            </a:r>
            <a:r>
              <a:rPr lang="en-US" sz="2200" i="1" dirty="0">
                <a:solidFill>
                  <a:srgbClr val="1D23BC"/>
                </a:solidFill>
              </a:rPr>
              <a:t>K</a:t>
            </a:r>
            <a:r>
              <a:rPr lang="en-US" sz="2200" dirty="0">
                <a:solidFill>
                  <a:srgbClr val="1D23BC"/>
                </a:solidFill>
              </a:rPr>
              <a:t>) and potential energy (</a:t>
            </a:r>
            <a:r>
              <a:rPr lang="en-US" sz="2200" i="1" dirty="0">
                <a:solidFill>
                  <a:srgbClr val="1D23BC"/>
                </a:solidFill>
              </a:rPr>
              <a:t>U</a:t>
            </a:r>
            <a:r>
              <a:rPr lang="en-US" sz="2200" dirty="0">
                <a:solidFill>
                  <a:srgbClr val="1D23BC"/>
                </a:solidFill>
              </a:rPr>
              <a:t>) of an </a:t>
            </a:r>
            <a:r>
              <a:rPr lang="en-US" sz="2200" i="1" dirty="0">
                <a:solidFill>
                  <a:srgbClr val="1D23BC"/>
                </a:solidFill>
              </a:rPr>
              <a:t>N</a:t>
            </a:r>
            <a:r>
              <a:rPr lang="en-US" sz="2200" dirty="0">
                <a:solidFill>
                  <a:srgbClr val="1D23BC"/>
                </a:solidFill>
              </a:rPr>
              <a:t> particle system is given by:</a:t>
            </a:r>
          </a:p>
          <a:p>
            <a:endParaRPr lang="en-US" sz="2200" dirty="0">
              <a:solidFill>
                <a:srgbClr val="1D23BC"/>
              </a:solidFill>
            </a:endParaRPr>
          </a:p>
          <a:p>
            <a:r>
              <a:rPr lang="en-US" sz="2200" dirty="0">
                <a:solidFill>
                  <a:srgbClr val="1D23BC"/>
                </a:solidFill>
              </a:rPr>
              <a:t> </a:t>
            </a:r>
          </a:p>
          <a:p>
            <a:endParaRPr lang="en-US" sz="2200" dirty="0">
              <a:solidFill>
                <a:srgbClr val="1D23BC"/>
              </a:solidFill>
            </a:endParaRPr>
          </a:p>
          <a:p>
            <a:r>
              <a:rPr lang="en-US" sz="2200" dirty="0">
                <a:solidFill>
                  <a:srgbClr val="1D23BC"/>
                </a:solidFill>
              </a:rPr>
              <a:t>then the </a:t>
            </a:r>
            <a:r>
              <a:rPr lang="en-US" sz="2200" dirty="0" err="1">
                <a:solidFill>
                  <a:srgbClr val="1D23BC"/>
                </a:solidFill>
              </a:rPr>
              <a:t>Lagrangian</a:t>
            </a:r>
            <a:r>
              <a:rPr lang="en-US" sz="2200" dirty="0">
                <a:solidFill>
                  <a:srgbClr val="1D23BC"/>
                </a:solidFill>
              </a:rPr>
              <a:t> and </a:t>
            </a:r>
            <a:r>
              <a:rPr lang="en-US" sz="2200" dirty="0" err="1">
                <a:solidFill>
                  <a:srgbClr val="1D23BC"/>
                </a:solidFill>
              </a:rPr>
              <a:t>Lagrangian</a:t>
            </a:r>
            <a:r>
              <a:rPr lang="en-US" sz="2200" dirty="0">
                <a:solidFill>
                  <a:srgbClr val="1D23BC"/>
                </a:solidFill>
              </a:rPr>
              <a:t> EOM are:</a:t>
            </a:r>
          </a:p>
          <a:p>
            <a:endParaRPr lang="en-US" sz="2200" dirty="0">
              <a:solidFill>
                <a:srgbClr val="1D23BC"/>
              </a:solidFill>
            </a:endParaRPr>
          </a:p>
          <a:p>
            <a:endParaRPr lang="en-US" sz="2200" dirty="0">
              <a:solidFill>
                <a:srgbClr val="1D23BC"/>
              </a:solidFill>
            </a:endParaRPr>
          </a:p>
          <a:p>
            <a:endParaRPr lang="en-US" sz="2200" dirty="0">
              <a:solidFill>
                <a:srgbClr val="1D23BC"/>
              </a:solidFill>
            </a:endParaRPr>
          </a:p>
          <a:p>
            <a:endParaRPr lang="en-US" sz="2200" dirty="0">
              <a:solidFill>
                <a:srgbClr val="1D23BC"/>
              </a:solidFill>
            </a:endParaRPr>
          </a:p>
          <a:p>
            <a:r>
              <a:rPr lang="en-US" sz="2200" dirty="0">
                <a:solidFill>
                  <a:srgbClr val="1D23BC"/>
                </a:solidFill>
              </a:rPr>
              <a:t>and the Hamiltonian and Hamiltonian EOM are: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3489C0-C05E-A141-B4E1-DD2F532E9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00" y="2918739"/>
            <a:ext cx="4974153" cy="3393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4FC56A-C78C-8443-84BA-4BF7AC2167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70" y="3377803"/>
            <a:ext cx="1998683" cy="6189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FCBB00-4A9C-414C-8887-CB91B20827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869" y="4496244"/>
            <a:ext cx="4567134" cy="6960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5D8B82-93BC-714E-B80F-D51B03D79A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253" y="5172861"/>
            <a:ext cx="3611141" cy="6615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D2EB6EB-C8A4-D04D-84DF-4B4EA7889BD1}"/>
              </a:ext>
            </a:extLst>
          </p:cNvPr>
          <p:cNvSpPr txBox="1"/>
          <p:nvPr/>
        </p:nvSpPr>
        <p:spPr>
          <a:xfrm>
            <a:off x="2980396" y="5966833"/>
            <a:ext cx="649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Statistical Mechanics: Theory and Molecular Simulation</a:t>
            </a:r>
            <a:r>
              <a:rPr lang="en-US" dirty="0"/>
              <a:t>, Tuckerman</a:t>
            </a:r>
          </a:p>
        </p:txBody>
      </p:sp>
    </p:spTree>
    <p:extLst>
      <p:ext uri="{BB962C8B-B14F-4D97-AF65-F5344CB8AC3E}">
        <p14:creationId xmlns:p14="http://schemas.microsoft.com/office/powerpoint/2010/main" val="2991934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Integrating EOM: velocity </a:t>
            </a:r>
            <a:r>
              <a:rPr lang="en-US" sz="2400" b="1" dirty="0" err="1">
                <a:solidFill>
                  <a:srgbClr val="800000"/>
                </a:solidFill>
                <a:latin typeface="Arial"/>
                <a:cs typeface="Arial"/>
              </a:rPr>
              <a:t>Verlet</a:t>
            </a:r>
            <a:endParaRPr lang="en-US" sz="2400" b="1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27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5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347F04-1D41-3243-B29F-42249BD8EC44}"/>
              </a:ext>
            </a:extLst>
          </p:cNvPr>
          <p:cNvGrpSpPr/>
          <p:nvPr/>
        </p:nvGrpSpPr>
        <p:grpSpPr>
          <a:xfrm>
            <a:off x="3335977" y="2192482"/>
            <a:ext cx="5111338" cy="1782807"/>
            <a:chOff x="838200" y="1313291"/>
            <a:chExt cx="7467600" cy="26046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9B708B-8406-324F-9AAE-D16C8E196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019" y="1313291"/>
              <a:ext cx="6616700" cy="990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418B3B-8A38-0E40-9AD0-68AAA77B5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940050"/>
              <a:ext cx="7467600" cy="977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3714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120" y="2426866"/>
            <a:ext cx="4009768" cy="1108074"/>
          </a:xfrm>
        </p:spPr>
        <p:txBody>
          <a:bodyPr>
            <a:normAutofit/>
          </a:bodyPr>
          <a:lstStyle/>
          <a:p>
            <a:pPr algn="ctr"/>
            <a:r>
              <a:rPr lang="en-US" sz="2400" b="1" i="1" dirty="0">
                <a:solidFill>
                  <a:srgbClr val="800000"/>
                </a:solidFill>
                <a:latin typeface="Arial"/>
                <a:cs typeface="Arial"/>
              </a:rPr>
              <a:t>Estimating Free energy landscape: </a:t>
            </a:r>
            <a:r>
              <a:rPr lang="en-US" sz="2400" b="1" i="1" dirty="0" err="1">
                <a:solidFill>
                  <a:srgbClr val="800000"/>
                </a:solidFill>
                <a:latin typeface="Arial"/>
                <a:cs typeface="Arial"/>
              </a:rPr>
              <a:t>Metadynamics</a:t>
            </a:r>
            <a:endParaRPr lang="en-US" sz="2400" b="1" i="1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28</a:t>
            </a:fld>
            <a:endParaRPr lang="en-US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5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1436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029" y="2414991"/>
            <a:ext cx="4009768" cy="1108074"/>
          </a:xfrm>
        </p:spPr>
        <p:txBody>
          <a:bodyPr>
            <a:normAutofit/>
          </a:bodyPr>
          <a:lstStyle/>
          <a:p>
            <a:pPr algn="ctr"/>
            <a:r>
              <a:rPr lang="en-US" sz="2400" b="1" i="1" dirty="0" err="1">
                <a:solidFill>
                  <a:srgbClr val="800000"/>
                </a:solidFill>
                <a:latin typeface="Arial"/>
                <a:cs typeface="Arial"/>
              </a:rPr>
              <a:t>Metadynamics</a:t>
            </a:r>
            <a:r>
              <a:rPr lang="en-US" sz="2400" b="1" i="1" dirty="0">
                <a:solidFill>
                  <a:srgbClr val="800000"/>
                </a:solidFill>
                <a:latin typeface="Arial"/>
                <a:cs typeface="Arial"/>
              </a:rPr>
              <a:t>: the concept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29</a:t>
            </a:fld>
            <a:endParaRPr lang="en-US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5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5E4119-F48E-CF41-AE43-3FB21B8E93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769" y="92942"/>
            <a:ext cx="4896363" cy="61924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CD0CFF-D3B3-6D44-871C-0C186B0A8D44}"/>
              </a:ext>
            </a:extLst>
          </p:cNvPr>
          <p:cNvSpPr txBox="1"/>
          <p:nvPr/>
        </p:nvSpPr>
        <p:spPr>
          <a:xfrm>
            <a:off x="1603404" y="5906593"/>
            <a:ext cx="473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Laio</a:t>
            </a:r>
            <a:r>
              <a:rPr lang="en-US" dirty="0"/>
              <a:t> et al., </a:t>
            </a:r>
            <a:r>
              <a:rPr lang="en-US" i="1" dirty="0"/>
              <a:t>Rep. Prog. Phys., </a:t>
            </a:r>
            <a:r>
              <a:rPr lang="en-US" dirty="0"/>
              <a:t>71, 12601 (2008)</a:t>
            </a:r>
          </a:p>
        </p:txBody>
      </p:sp>
    </p:spTree>
    <p:extLst>
      <p:ext uri="{BB962C8B-B14F-4D97-AF65-F5344CB8AC3E}">
        <p14:creationId xmlns:p14="http://schemas.microsoft.com/office/powerpoint/2010/main" val="1755512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Local density approximation (LDA)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3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DC1968-C1DF-0F45-9A04-27FA8CD07CFB}"/>
              </a:ext>
            </a:extLst>
          </p:cNvPr>
          <p:cNvSpPr txBox="1"/>
          <p:nvPr/>
        </p:nvSpPr>
        <p:spPr>
          <a:xfrm>
            <a:off x="3155775" y="5903396"/>
            <a:ext cx="530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Capelle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Brazilian Journal of Physics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36, 1318-1343, 2006 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E6D16-0D12-B54B-84BF-2FB512879B64}"/>
              </a:ext>
            </a:extLst>
          </p:cNvPr>
          <p:cNvSpPr txBox="1"/>
          <p:nvPr/>
        </p:nvSpPr>
        <p:spPr>
          <a:xfrm>
            <a:off x="2236520" y="1555669"/>
            <a:ext cx="75527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D23BC"/>
                </a:solidFill>
              </a:rPr>
              <a:t>Exchange Functional (based on the exact exchange energy of homogeneous electron system):</a:t>
            </a: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r>
              <a:rPr lang="en-US" b="1" dirty="0">
                <a:solidFill>
                  <a:srgbClr val="1D23BC"/>
                </a:solidFill>
              </a:rPr>
              <a:t>The correlation functionals are parameterized against quantum Monte Carlo results for uniform electron gas. The overall exchange-correlation functional is of the form:</a:t>
            </a: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r>
              <a:rPr lang="en-US" b="1" dirty="0">
                <a:solidFill>
                  <a:srgbClr val="1D23BC"/>
                </a:solidFill>
              </a:rPr>
              <a:t>Success of LDA is primarily due to the cancellation of errors (</a:t>
            </a:r>
            <a:r>
              <a:rPr lang="en-US" b="1" i="1" dirty="0">
                <a:solidFill>
                  <a:srgbClr val="1D23BC"/>
                </a:solidFill>
              </a:rPr>
              <a:t>E</a:t>
            </a:r>
            <a:r>
              <a:rPr lang="en-US" b="1" baseline="-25000" dirty="0">
                <a:solidFill>
                  <a:srgbClr val="1D23BC"/>
                </a:solidFill>
              </a:rPr>
              <a:t>X</a:t>
            </a:r>
            <a:r>
              <a:rPr lang="en-US" b="1" dirty="0">
                <a:solidFill>
                  <a:srgbClr val="1D23BC"/>
                </a:solidFill>
              </a:rPr>
              <a:t> is overestimated while the </a:t>
            </a:r>
            <a:r>
              <a:rPr lang="en-US" b="1" i="1" dirty="0">
                <a:solidFill>
                  <a:srgbClr val="1D23BC"/>
                </a:solidFill>
              </a:rPr>
              <a:t>E</a:t>
            </a:r>
            <a:r>
              <a:rPr lang="en-US" b="1" baseline="-25000" dirty="0">
                <a:solidFill>
                  <a:srgbClr val="1D23BC"/>
                </a:solidFill>
              </a:rPr>
              <a:t>C</a:t>
            </a:r>
            <a:r>
              <a:rPr lang="en-US" b="1" dirty="0">
                <a:solidFill>
                  <a:srgbClr val="1D23BC"/>
                </a:solidFill>
              </a:rPr>
              <a:t> is underestimated]</a:t>
            </a: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4C62CF-9395-0445-949F-DFD8197F6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21" y="2258031"/>
            <a:ext cx="3952586" cy="5072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9BC94D-033C-BF40-821A-461CA1A6C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0" y="4121345"/>
            <a:ext cx="86995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DC80243-4BB8-5149-A3A9-C9F9004A3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661" y="4829371"/>
            <a:ext cx="2755900" cy="71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err="1">
                <a:solidFill>
                  <a:srgbClr val="800000"/>
                </a:solidFill>
                <a:latin typeface="Arial"/>
                <a:cs typeface="Arial"/>
              </a:rPr>
              <a:t>Metadynamics</a:t>
            </a:r>
            <a:endParaRPr lang="en-US" sz="2800" b="1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30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405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C5DE49-0775-E243-9A53-00E24F5EF7FB}"/>
              </a:ext>
            </a:extLst>
          </p:cNvPr>
          <p:cNvSpPr txBox="1"/>
          <p:nvPr/>
        </p:nvSpPr>
        <p:spPr>
          <a:xfrm>
            <a:off x="2085616" y="938153"/>
            <a:ext cx="80954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D23BC"/>
                </a:solidFill>
              </a:rPr>
              <a:t>The external potential added to the system at any given time:</a:t>
            </a:r>
          </a:p>
          <a:p>
            <a:endParaRPr lang="en-US" sz="2000" dirty="0">
              <a:solidFill>
                <a:srgbClr val="1D23BC"/>
              </a:solidFill>
            </a:endParaRPr>
          </a:p>
          <a:p>
            <a:endParaRPr lang="en-US" sz="2000" dirty="0">
              <a:solidFill>
                <a:srgbClr val="1D23BC"/>
              </a:solidFill>
            </a:endParaRPr>
          </a:p>
          <a:p>
            <a:endParaRPr lang="en-US" sz="2000" dirty="0">
              <a:solidFill>
                <a:srgbClr val="1D23BC"/>
              </a:solidFill>
            </a:endParaRPr>
          </a:p>
          <a:p>
            <a:endParaRPr lang="en-US" sz="2000" dirty="0">
              <a:solidFill>
                <a:srgbClr val="1D23BC"/>
              </a:solidFill>
            </a:endParaRPr>
          </a:p>
          <a:p>
            <a:r>
              <a:rPr lang="en-US" sz="2000" i="1" dirty="0">
                <a:solidFill>
                  <a:srgbClr val="1D23BC"/>
                </a:solidFill>
              </a:rPr>
              <a:t>S</a:t>
            </a:r>
            <a:r>
              <a:rPr lang="en-US" sz="2000" dirty="0">
                <a:solidFill>
                  <a:srgbClr val="1D23BC"/>
                </a:solidFill>
              </a:rPr>
              <a:t>(</a:t>
            </a:r>
            <a:r>
              <a:rPr lang="en-US" sz="2000" i="1" dirty="0">
                <a:solidFill>
                  <a:srgbClr val="1D23BC"/>
                </a:solidFill>
              </a:rPr>
              <a:t>x</a:t>
            </a:r>
            <a:r>
              <a:rPr lang="en-US" sz="2000" dirty="0">
                <a:solidFill>
                  <a:srgbClr val="1D23BC"/>
                </a:solidFill>
              </a:rPr>
              <a:t>) is the collective variable. There are three parameters that governs the external potential:</a:t>
            </a:r>
          </a:p>
          <a:p>
            <a:endParaRPr lang="en-US" sz="2000" dirty="0">
              <a:solidFill>
                <a:srgbClr val="1D23BC"/>
              </a:solidFill>
            </a:endParaRPr>
          </a:p>
          <a:p>
            <a:r>
              <a:rPr lang="en-US" sz="2000" dirty="0">
                <a:solidFill>
                  <a:srgbClr val="1D23BC"/>
                </a:solidFill>
              </a:rPr>
              <a:t>	1. Gaussian height (</a:t>
            </a:r>
            <a:r>
              <a:rPr lang="en-US" sz="2000" i="1" dirty="0">
                <a:solidFill>
                  <a:srgbClr val="1D23BC"/>
                </a:solidFill>
              </a:rPr>
              <a:t>w</a:t>
            </a:r>
            <a:r>
              <a:rPr lang="en-US" sz="2000" dirty="0">
                <a:solidFill>
                  <a:srgbClr val="1D23BC"/>
                </a:solidFill>
              </a:rPr>
              <a:t>)</a:t>
            </a:r>
          </a:p>
          <a:p>
            <a:r>
              <a:rPr lang="en-US" sz="2000" dirty="0">
                <a:solidFill>
                  <a:srgbClr val="1D23BC"/>
                </a:solidFill>
              </a:rPr>
              <a:t>	2. Gaussian width (𝛿s)</a:t>
            </a:r>
          </a:p>
          <a:p>
            <a:r>
              <a:rPr lang="en-US" sz="2000" dirty="0">
                <a:solidFill>
                  <a:srgbClr val="1D23BC"/>
                </a:solidFill>
              </a:rPr>
              <a:t>	3. Frequency (𝜏</a:t>
            </a:r>
            <a:r>
              <a:rPr lang="en-US" sz="2000" baseline="-25000" dirty="0">
                <a:solidFill>
                  <a:srgbClr val="1D23BC"/>
                </a:solidFill>
              </a:rPr>
              <a:t>G</a:t>
            </a:r>
            <a:r>
              <a:rPr lang="en-US" sz="2000" dirty="0">
                <a:solidFill>
                  <a:srgbClr val="1D23BC"/>
                </a:solidFill>
              </a:rPr>
              <a:t>) at which Gaussians are added</a:t>
            </a:r>
          </a:p>
          <a:p>
            <a:endParaRPr lang="en-US" sz="2000" dirty="0">
              <a:solidFill>
                <a:srgbClr val="1D23BC"/>
              </a:solidFill>
            </a:endParaRPr>
          </a:p>
          <a:p>
            <a:r>
              <a:rPr lang="en-US" sz="2000" dirty="0">
                <a:solidFill>
                  <a:srgbClr val="1D23BC"/>
                </a:solidFill>
              </a:rPr>
              <a:t>The underlying free energy is given by:</a:t>
            </a:r>
          </a:p>
          <a:p>
            <a:endParaRPr lang="en-US" sz="2000" dirty="0">
              <a:solidFill>
                <a:srgbClr val="1D23BC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744CAF-CB51-174E-8921-4E2A4518F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508" y="1264965"/>
            <a:ext cx="5475442" cy="11114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3A4BE9-88AA-8E4D-83E7-7FE31E87298C}"/>
              </a:ext>
            </a:extLst>
          </p:cNvPr>
          <p:cNvSpPr txBox="1"/>
          <p:nvPr/>
        </p:nvSpPr>
        <p:spPr>
          <a:xfrm>
            <a:off x="3360952" y="5845115"/>
            <a:ext cx="473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Laio</a:t>
            </a:r>
            <a:r>
              <a:rPr lang="en-US" dirty="0"/>
              <a:t> et al., </a:t>
            </a:r>
            <a:r>
              <a:rPr lang="en-US" i="1" dirty="0"/>
              <a:t>Rep. Prog. Phys., </a:t>
            </a:r>
            <a:r>
              <a:rPr lang="en-US" dirty="0"/>
              <a:t>71, 12601 (2008)</a:t>
            </a:r>
          </a:p>
        </p:txBody>
      </p:sp>
    </p:spTree>
    <p:extLst>
      <p:ext uri="{BB962C8B-B14F-4D97-AF65-F5344CB8AC3E}">
        <p14:creationId xmlns:p14="http://schemas.microsoft.com/office/powerpoint/2010/main" val="3851112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120" y="2426866"/>
            <a:ext cx="4009768" cy="1108074"/>
          </a:xfrm>
        </p:spPr>
        <p:txBody>
          <a:bodyPr>
            <a:normAutofit/>
          </a:bodyPr>
          <a:lstStyle/>
          <a:p>
            <a:pPr algn="ctr"/>
            <a:r>
              <a:rPr lang="en-US" sz="2400" b="1" i="1" dirty="0">
                <a:solidFill>
                  <a:srgbClr val="800000"/>
                </a:solidFill>
                <a:latin typeface="Arial"/>
                <a:cs typeface="Arial"/>
              </a:rPr>
              <a:t>Different flavors of molecular dynamics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31</a:t>
            </a:fld>
            <a:endParaRPr lang="en-US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5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0242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The nomenclature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32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5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11032-EBE0-FE4B-886E-AEE5D300E31F}"/>
              </a:ext>
            </a:extLst>
          </p:cNvPr>
          <p:cNvSpPr txBox="1"/>
          <p:nvPr/>
        </p:nvSpPr>
        <p:spPr>
          <a:xfrm>
            <a:off x="1781534" y="1345646"/>
            <a:ext cx="888646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u="sng" dirty="0">
                <a:solidFill>
                  <a:srgbClr val="941102"/>
                </a:solidFill>
              </a:rPr>
              <a:t>Type</a:t>
            </a:r>
            <a:r>
              <a:rPr lang="en-US" sz="2000" b="1" i="1" dirty="0">
                <a:solidFill>
                  <a:srgbClr val="941102"/>
                </a:solidFill>
              </a:rPr>
              <a:t>	</a:t>
            </a:r>
            <a:r>
              <a:rPr lang="en-US" sz="2000" b="1" i="1" u="sng" dirty="0">
                <a:solidFill>
                  <a:srgbClr val="941102"/>
                </a:solidFill>
              </a:rPr>
              <a:t>intermolecular Potential</a:t>
            </a:r>
            <a:r>
              <a:rPr lang="en-US" sz="2000" b="1" i="1" dirty="0">
                <a:solidFill>
                  <a:srgbClr val="941102"/>
                </a:solidFill>
              </a:rPr>
              <a:t>		</a:t>
            </a:r>
            <a:r>
              <a:rPr lang="en-US" sz="2000" b="1" i="1" u="sng" dirty="0">
                <a:solidFill>
                  <a:srgbClr val="941102"/>
                </a:solidFill>
              </a:rPr>
              <a:t>nuclear coordinate time evolution</a:t>
            </a:r>
          </a:p>
          <a:p>
            <a:endParaRPr lang="en-US" sz="2000" b="1" i="1" dirty="0">
              <a:solidFill>
                <a:srgbClr val="1D23BC"/>
              </a:solidFill>
            </a:endParaRPr>
          </a:p>
          <a:p>
            <a:r>
              <a:rPr lang="en-US" sz="2000" b="1" dirty="0">
                <a:solidFill>
                  <a:srgbClr val="1D23BC"/>
                </a:solidFill>
              </a:rPr>
              <a:t>MD	analytic form (FF)		classical (Newton’s EOM)	</a:t>
            </a:r>
          </a:p>
          <a:p>
            <a:endParaRPr lang="en-US" sz="2000" b="1" i="1" dirty="0">
              <a:solidFill>
                <a:srgbClr val="1D23BC"/>
              </a:solidFill>
            </a:endParaRPr>
          </a:p>
          <a:p>
            <a:r>
              <a:rPr lang="en-US" sz="2000" b="1" dirty="0">
                <a:solidFill>
                  <a:srgbClr val="1D23BC"/>
                </a:solidFill>
              </a:rPr>
              <a:t>AIMD	DFT/WFT			classical</a:t>
            </a:r>
          </a:p>
          <a:p>
            <a:endParaRPr lang="en-US" sz="2000" b="1" dirty="0">
              <a:solidFill>
                <a:srgbClr val="1D23BC"/>
              </a:solidFill>
            </a:endParaRPr>
          </a:p>
          <a:p>
            <a:r>
              <a:rPr lang="en-US" sz="2000" b="1" dirty="0">
                <a:solidFill>
                  <a:srgbClr val="1D23BC"/>
                </a:solidFill>
              </a:rPr>
              <a:t>CPMD	DFT				classical, wave function (WFN) evolves 					along with nuclear coordinates</a:t>
            </a:r>
          </a:p>
          <a:p>
            <a:endParaRPr lang="en-US" sz="2000" b="1" dirty="0">
              <a:solidFill>
                <a:srgbClr val="1D23BC"/>
              </a:solidFill>
            </a:endParaRPr>
          </a:p>
          <a:p>
            <a:r>
              <a:rPr lang="en-US" sz="2000" b="1" dirty="0">
                <a:solidFill>
                  <a:srgbClr val="1D23BC"/>
                </a:solidFill>
              </a:rPr>
              <a:t>BOMD	DFT/WFT			classical, SCF cycle for the WFN at new 					nuclear coordinates</a:t>
            </a:r>
          </a:p>
          <a:p>
            <a:endParaRPr lang="en-US" sz="2000" b="1" dirty="0">
              <a:solidFill>
                <a:srgbClr val="1D23BC"/>
              </a:solidFill>
            </a:endParaRPr>
          </a:p>
          <a:p>
            <a:r>
              <a:rPr lang="en-US" sz="2000" b="1" dirty="0">
                <a:solidFill>
                  <a:srgbClr val="1D23BC"/>
                </a:solidFill>
              </a:rPr>
              <a:t>PIMD	DFT/WFT/FF			quantum</a:t>
            </a:r>
          </a:p>
        </p:txBody>
      </p:sp>
    </p:spTree>
    <p:extLst>
      <p:ext uri="{BB962C8B-B14F-4D97-AF65-F5344CB8AC3E}">
        <p14:creationId xmlns:p14="http://schemas.microsoft.com/office/powerpoint/2010/main" val="1732258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120" y="2426866"/>
            <a:ext cx="4009768" cy="1108074"/>
          </a:xfrm>
        </p:spPr>
        <p:txBody>
          <a:bodyPr>
            <a:normAutofit/>
          </a:bodyPr>
          <a:lstStyle/>
          <a:p>
            <a:pPr algn="ctr"/>
            <a:r>
              <a:rPr lang="en-US" sz="2400" b="1" i="1" dirty="0">
                <a:solidFill>
                  <a:srgbClr val="800000"/>
                </a:solidFill>
                <a:latin typeface="Arial"/>
                <a:cs typeface="Arial"/>
              </a:rPr>
              <a:t>Born-Oppenheimer Molecular Dynamics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33</a:t>
            </a:fld>
            <a:endParaRPr lang="en-US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5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4083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BOMD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34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5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B36E3-25D5-6146-96BC-823E7D009E02}"/>
              </a:ext>
            </a:extLst>
          </p:cNvPr>
          <p:cNvSpPr txBox="1"/>
          <p:nvPr/>
        </p:nvSpPr>
        <p:spPr>
          <a:xfrm>
            <a:off x="1993233" y="1792705"/>
            <a:ext cx="737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D23BC"/>
                </a:solidFill>
              </a:rPr>
              <a:t>The concept: solve the static electronic structure problem for each MD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35247F-573A-F94E-83D3-1174CE5534BC}"/>
              </a:ext>
            </a:extLst>
          </p:cNvPr>
          <p:cNvSpPr/>
          <p:nvPr/>
        </p:nvSpPr>
        <p:spPr>
          <a:xfrm>
            <a:off x="3936844" y="5845115"/>
            <a:ext cx="4583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1D23BC"/>
                </a:solidFill>
              </a:rPr>
              <a:t>Ab initio Molecular Dynamics,</a:t>
            </a:r>
            <a:r>
              <a:rPr lang="en-US" dirty="0">
                <a:solidFill>
                  <a:srgbClr val="1D23BC"/>
                </a:solidFill>
              </a:rPr>
              <a:t> Marx and </a:t>
            </a:r>
            <a:r>
              <a:rPr lang="en-US" dirty="0" err="1">
                <a:solidFill>
                  <a:srgbClr val="1D23BC"/>
                </a:solidFill>
              </a:rPr>
              <a:t>Hutter</a:t>
            </a:r>
            <a:endParaRPr lang="en-US" dirty="0">
              <a:solidFill>
                <a:srgbClr val="1D23BC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7D3D47-FB36-054B-9511-D0BEECF5BA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00" y="2536408"/>
            <a:ext cx="3708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7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678" y="2426866"/>
            <a:ext cx="4519210" cy="1108074"/>
          </a:xfrm>
        </p:spPr>
        <p:txBody>
          <a:bodyPr>
            <a:normAutofit/>
          </a:bodyPr>
          <a:lstStyle/>
          <a:p>
            <a:pPr algn="ctr"/>
            <a:r>
              <a:rPr lang="en-US" sz="2400" b="1" i="1" dirty="0">
                <a:solidFill>
                  <a:srgbClr val="800000"/>
                </a:solidFill>
                <a:latin typeface="Arial"/>
                <a:cs typeface="Arial"/>
              </a:rPr>
              <a:t>Relevant sections in CP2K for molecular dynamics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35</a:t>
            </a:fld>
            <a:endParaRPr lang="en-US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5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2542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36</a:t>
            </a:fld>
            <a:endParaRPr lang="en-US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5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</a:t>
            </a:r>
            <a:r>
              <a:rPr lang="en-US">
                <a:hlinkClick r:id="rId4"/>
              </a:rPr>
              <a:t>.msstate</a:t>
            </a:r>
            <a:r>
              <a:rPr lang="en-US" dirty="0">
                <a:hlinkClick r:id="rId4"/>
              </a:rPr>
              <a:t>.edu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3A494-1DB8-9C4D-A057-4993A4CC9420}"/>
              </a:ext>
            </a:extLst>
          </p:cNvPr>
          <p:cNvSpPr txBox="1"/>
          <p:nvPr/>
        </p:nvSpPr>
        <p:spPr>
          <a:xfrm>
            <a:off x="4792494" y="2514279"/>
            <a:ext cx="161589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41102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56743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How to keep temperature constant in  </a:t>
            </a:r>
            <a:r>
              <a:rPr lang="en-US" sz="2400" b="1" i="1" dirty="0">
                <a:solidFill>
                  <a:srgbClr val="800000"/>
                </a:solidFill>
                <a:latin typeface="Arial"/>
                <a:cs typeface="Arial"/>
              </a:rPr>
              <a:t>NVT</a:t>
            </a:r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 ensemble?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37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5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DE055-B7FC-FF4D-800E-3582E33630FC}"/>
              </a:ext>
            </a:extLst>
          </p:cNvPr>
          <p:cNvSpPr txBox="1"/>
          <p:nvPr/>
        </p:nvSpPr>
        <p:spPr>
          <a:xfrm>
            <a:off x="1796683" y="2446317"/>
            <a:ext cx="8467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u="sng" dirty="0">
                <a:solidFill>
                  <a:srgbClr val="1D23BC"/>
                </a:solidFill>
              </a:rPr>
              <a:t>Thermostats</a:t>
            </a:r>
            <a:r>
              <a:rPr lang="en-US" sz="2000" b="1" dirty="0">
                <a:solidFill>
                  <a:srgbClr val="1D23BC"/>
                </a:solidFill>
              </a:rPr>
              <a:t> attempt to mimic the effect of coupling system to thermal reservoir or bath </a:t>
            </a:r>
          </a:p>
        </p:txBody>
      </p:sp>
    </p:spTree>
    <p:extLst>
      <p:ext uri="{BB962C8B-B14F-4D97-AF65-F5344CB8AC3E}">
        <p14:creationId xmlns:p14="http://schemas.microsoft.com/office/powerpoint/2010/main" val="3141551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How to keep temperature constant in </a:t>
            </a:r>
            <a:r>
              <a:rPr lang="en-US" sz="2400" b="1" i="1" dirty="0">
                <a:solidFill>
                  <a:srgbClr val="800000"/>
                </a:solidFill>
                <a:latin typeface="Arial"/>
                <a:cs typeface="Arial"/>
              </a:rPr>
              <a:t>NVT</a:t>
            </a:r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 ensemble?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38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5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DE055-B7FC-FF4D-800E-3582E33630FC}"/>
              </a:ext>
            </a:extLst>
          </p:cNvPr>
          <p:cNvSpPr txBox="1"/>
          <p:nvPr/>
        </p:nvSpPr>
        <p:spPr>
          <a:xfrm>
            <a:off x="1862222" y="1578790"/>
            <a:ext cx="84675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D23BC"/>
                </a:solidFill>
              </a:rPr>
              <a:t>Extended Hamiltonian approach due to </a:t>
            </a:r>
            <a:r>
              <a:rPr lang="en-US" sz="2000" dirty="0" err="1">
                <a:solidFill>
                  <a:srgbClr val="1D23BC"/>
                </a:solidFill>
              </a:rPr>
              <a:t>Nosé</a:t>
            </a:r>
            <a:r>
              <a:rPr lang="en-US" sz="2000" dirty="0">
                <a:solidFill>
                  <a:srgbClr val="1D23BC"/>
                </a:solidFill>
              </a:rPr>
              <a:t> introduces a new variable s that controls the temperature</a:t>
            </a:r>
          </a:p>
          <a:p>
            <a:endParaRPr lang="en-US" sz="2000" dirty="0">
              <a:solidFill>
                <a:srgbClr val="1D23BC"/>
              </a:solidFill>
            </a:endParaRPr>
          </a:p>
          <a:p>
            <a:endParaRPr lang="en-US" sz="2000" dirty="0">
              <a:solidFill>
                <a:srgbClr val="1D23BC"/>
              </a:solidFill>
            </a:endParaRPr>
          </a:p>
          <a:p>
            <a:endParaRPr lang="en-US" sz="2000" dirty="0">
              <a:solidFill>
                <a:srgbClr val="1D23BC"/>
              </a:solidFill>
            </a:endParaRPr>
          </a:p>
          <a:p>
            <a:endParaRPr lang="en-US" sz="2000" dirty="0">
              <a:solidFill>
                <a:srgbClr val="1D23BC"/>
              </a:solidFill>
            </a:endParaRPr>
          </a:p>
          <a:p>
            <a:r>
              <a:rPr lang="en-US" sz="2000" dirty="0" err="1">
                <a:solidFill>
                  <a:srgbClr val="1D23BC"/>
                </a:solidFill>
              </a:rPr>
              <a:t>Nosé</a:t>
            </a:r>
            <a:r>
              <a:rPr lang="en-US" sz="2000" dirty="0">
                <a:solidFill>
                  <a:srgbClr val="1D23BC"/>
                </a:solidFill>
              </a:rPr>
              <a:t>-Hoover formulation is used extensively in molecular dynamics</a:t>
            </a:r>
          </a:p>
          <a:p>
            <a:endParaRPr lang="en-US" sz="2000" dirty="0">
              <a:solidFill>
                <a:srgbClr val="1D23BC"/>
              </a:solidFill>
            </a:endParaRPr>
          </a:p>
          <a:p>
            <a:endParaRPr lang="en-US" sz="2000" dirty="0">
              <a:solidFill>
                <a:srgbClr val="1D23B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23F409-AA72-8A40-B50E-332E3A191F8B}"/>
              </a:ext>
            </a:extLst>
          </p:cNvPr>
          <p:cNvSpPr txBox="1"/>
          <p:nvPr/>
        </p:nvSpPr>
        <p:spPr>
          <a:xfrm>
            <a:off x="2980396" y="5966833"/>
            <a:ext cx="649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Statistical Mechanics: Theory and Molecular Simulation</a:t>
            </a:r>
            <a:r>
              <a:rPr lang="en-US" dirty="0"/>
              <a:t>, Tuckerman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0A37A8-B1CD-284A-BA44-B91CFE646C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614" y="2372368"/>
            <a:ext cx="5776273" cy="887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CE65F-9C1C-9343-A3D2-10636AC8EF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788" y="3936970"/>
            <a:ext cx="6293922" cy="73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7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How to keep temperature constant in </a:t>
            </a:r>
            <a:r>
              <a:rPr lang="en-US" sz="2400" b="1" i="1" dirty="0">
                <a:solidFill>
                  <a:srgbClr val="800000"/>
                </a:solidFill>
                <a:latin typeface="Arial"/>
                <a:cs typeface="Arial"/>
              </a:rPr>
              <a:t>NVT</a:t>
            </a:r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 ensemble?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39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5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DE055-B7FC-FF4D-800E-3582E33630FC}"/>
              </a:ext>
            </a:extLst>
          </p:cNvPr>
          <p:cNvSpPr txBox="1"/>
          <p:nvPr/>
        </p:nvSpPr>
        <p:spPr>
          <a:xfrm>
            <a:off x="2129825" y="939781"/>
            <a:ext cx="84675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1D23BC"/>
              </a:solidFill>
            </a:endParaRPr>
          </a:p>
          <a:p>
            <a:r>
              <a:rPr lang="en-US" sz="2000" dirty="0" err="1">
                <a:solidFill>
                  <a:srgbClr val="1D23BC"/>
                </a:solidFill>
              </a:rPr>
              <a:t>Nosé</a:t>
            </a:r>
            <a:r>
              <a:rPr lang="en-US" sz="2000" dirty="0">
                <a:solidFill>
                  <a:srgbClr val="1D23BC"/>
                </a:solidFill>
              </a:rPr>
              <a:t>-Hoover formulation is used extensively in molecular dynamics</a:t>
            </a:r>
          </a:p>
          <a:p>
            <a:endParaRPr lang="en-US" sz="2000" dirty="0">
              <a:solidFill>
                <a:srgbClr val="1D23BC"/>
              </a:solidFill>
            </a:endParaRPr>
          </a:p>
          <a:p>
            <a:endParaRPr lang="en-US" sz="2000" dirty="0">
              <a:solidFill>
                <a:srgbClr val="1D23BC"/>
              </a:solidFill>
            </a:endParaRPr>
          </a:p>
          <a:p>
            <a:endParaRPr lang="en-US" sz="2000" dirty="0">
              <a:solidFill>
                <a:srgbClr val="1D23BC"/>
              </a:solidFill>
            </a:endParaRPr>
          </a:p>
          <a:p>
            <a:endParaRPr lang="en-US" sz="2000" dirty="0">
              <a:solidFill>
                <a:srgbClr val="1D23BC"/>
              </a:solidFill>
            </a:endParaRPr>
          </a:p>
          <a:p>
            <a:r>
              <a:rPr lang="en-US" sz="2000" dirty="0">
                <a:solidFill>
                  <a:srgbClr val="1D23BC"/>
                </a:solidFill>
              </a:rPr>
              <a:t>New EOM are:</a:t>
            </a:r>
          </a:p>
          <a:p>
            <a:endParaRPr lang="en-US" sz="2000" dirty="0">
              <a:solidFill>
                <a:srgbClr val="1D23BC"/>
              </a:solidFill>
            </a:endParaRPr>
          </a:p>
          <a:p>
            <a:endParaRPr lang="en-US" sz="2000" dirty="0">
              <a:solidFill>
                <a:srgbClr val="1D23B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23F409-AA72-8A40-B50E-332E3A191F8B}"/>
              </a:ext>
            </a:extLst>
          </p:cNvPr>
          <p:cNvSpPr txBox="1"/>
          <p:nvPr/>
        </p:nvSpPr>
        <p:spPr>
          <a:xfrm>
            <a:off x="2980396" y="5966833"/>
            <a:ext cx="649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Statistical Mechanics: Theory and Molecular Simulation</a:t>
            </a:r>
            <a:r>
              <a:rPr lang="en-US" dirty="0"/>
              <a:t>, Tuckerman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BCE65F-9C1C-9343-A3D2-10636AC8E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289" y="1808591"/>
            <a:ext cx="6293922" cy="7322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F1385D-B423-2E45-A115-FA8BAB4303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725" y="2907346"/>
            <a:ext cx="2177368" cy="294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03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5E6D16-0D12-B54B-84BF-2FB512879B64}"/>
                  </a:ext>
                </a:extLst>
              </p:cNvPr>
              <p:cNvSpPr txBox="1"/>
              <p:nvPr/>
            </p:nvSpPr>
            <p:spPr>
              <a:xfrm>
                <a:off x="2213660" y="984169"/>
                <a:ext cx="7552707" cy="6192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1D23BC"/>
                    </a:solidFill>
                  </a:rPr>
                  <a:t>Gradient expansion approximations (GEA,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  <m: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d>
                          <m:dPr>
                            <m:ctrlPr>
                              <a:rPr lang="en-US" b="1" i="1">
                                <a:solidFill>
                                  <a:srgbClr val="1D23B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1D23B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</m:e>
                    </m:d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>
                                <a:solidFill>
                                  <a:srgbClr val="1D23B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1D23B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𝛁</m:t>
                            </m:r>
                            <m:r>
                              <a:rPr lang="en-US" b="1" i="1">
                                <a:solidFill>
                                  <a:srgbClr val="1D23B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d>
                              <m:dPr>
                                <m:ctrlPr>
                                  <a:rPr lang="en-US" b="1" i="1">
                                    <a:solidFill>
                                      <a:srgbClr val="1D23B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rgbClr val="1D23B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1D23BC"/>
                    </a:solidFill>
                  </a:rPr>
                  <a:t>)</a:t>
                </a: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r>
                  <a:rPr lang="en-US" b="1" dirty="0">
                    <a:solidFill>
                      <a:srgbClr val="1D23BC"/>
                    </a:solidFill>
                  </a:rPr>
                  <a:t>Generalized gradient approximation (GGA)</a:t>
                </a: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r>
                  <a:rPr lang="en-US" b="1" dirty="0">
                    <a:solidFill>
                      <a:srgbClr val="1D23BC"/>
                    </a:solidFill>
                  </a:rPr>
                  <a:t>Different choices for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d>
                      <m:dPr>
                        <m:ctrlP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d>
                      <m:dPr>
                        <m:ctrlP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1D23BC"/>
                    </a:solidFill>
                  </a:rPr>
                  <a:t> lead to different GGA density functionals such as PBE (used extensively in physics community) and LYP (used extensively in chemistry community)</a:t>
                </a: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r>
                  <a:rPr lang="en-US" b="1" dirty="0">
                    <a:solidFill>
                      <a:srgbClr val="1D23BC"/>
                    </a:solidFill>
                  </a:rPr>
                  <a:t>GGA: improved molecular structure and energetics; can not account for weak interactions such as van der Waals.</a:t>
                </a: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5E6D16-0D12-B54B-84BF-2FB512879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660" y="984169"/>
                <a:ext cx="7552707" cy="6192529"/>
              </a:xfrm>
              <a:prstGeom prst="rect">
                <a:avLst/>
              </a:prstGeom>
              <a:blipFill>
                <a:blip r:embed="rId3"/>
                <a:stretch>
                  <a:fillRect l="-672" t="-410" r="-1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err="1">
                <a:solidFill>
                  <a:srgbClr val="800000"/>
                </a:solidFill>
                <a:latin typeface="Arial"/>
                <a:cs typeface="Arial"/>
              </a:rPr>
              <a:t>Semilocal</a:t>
            </a:r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 functionals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4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DC1968-C1DF-0F45-9A04-27FA8CD07CFB}"/>
              </a:ext>
            </a:extLst>
          </p:cNvPr>
          <p:cNvSpPr txBox="1"/>
          <p:nvPr/>
        </p:nvSpPr>
        <p:spPr>
          <a:xfrm>
            <a:off x="3155775" y="5903396"/>
            <a:ext cx="530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Capelle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Brazilian Journal of Physics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36, 1318-1343, 2006 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6D601-3839-E949-9E40-6FC7848686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228" y="1421539"/>
            <a:ext cx="4839970" cy="697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A5CC85-7A50-4047-B1FB-972D43B806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14" y="2134017"/>
            <a:ext cx="6353810" cy="6371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34DE56-D632-8240-91B2-D3C2E30E57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785" y="3225387"/>
            <a:ext cx="3652857" cy="75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90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How to keep pressure constant in </a:t>
            </a:r>
            <a:r>
              <a:rPr lang="en-US" sz="2400" b="1" i="1" dirty="0">
                <a:solidFill>
                  <a:srgbClr val="800000"/>
                </a:solidFill>
                <a:latin typeface="Arial"/>
                <a:cs typeface="Arial"/>
              </a:rPr>
              <a:t>NPT</a:t>
            </a:r>
            <a:r>
              <a:rPr lang="en-US" sz="2400" b="1" dirty="0">
                <a:solidFill>
                  <a:srgbClr val="800000"/>
                </a:solidFill>
                <a:latin typeface="Arial"/>
                <a:cs typeface="Arial"/>
              </a:rPr>
              <a:t> ensemble?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40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5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DE055-B7FC-FF4D-800E-3582E33630FC}"/>
              </a:ext>
            </a:extLst>
          </p:cNvPr>
          <p:cNvSpPr txBox="1"/>
          <p:nvPr/>
        </p:nvSpPr>
        <p:spPr>
          <a:xfrm>
            <a:off x="2129825" y="939782"/>
            <a:ext cx="846755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1D23BC"/>
              </a:solidFill>
            </a:endParaRPr>
          </a:p>
          <a:p>
            <a:r>
              <a:rPr lang="en-US" sz="2000" dirty="0">
                <a:solidFill>
                  <a:srgbClr val="1D23BC"/>
                </a:solidFill>
              </a:rPr>
              <a:t>We can use pressure bath (piston) to maintain and use scaled coordinates:</a:t>
            </a:r>
          </a:p>
          <a:p>
            <a:endParaRPr lang="en-US" sz="2000" dirty="0">
              <a:solidFill>
                <a:srgbClr val="1D23BC"/>
              </a:solidFill>
            </a:endParaRPr>
          </a:p>
          <a:p>
            <a:endParaRPr lang="en-US" sz="2000" dirty="0">
              <a:solidFill>
                <a:srgbClr val="1D23BC"/>
              </a:solidFill>
            </a:endParaRPr>
          </a:p>
          <a:p>
            <a:r>
              <a:rPr lang="en-US" sz="2000" dirty="0">
                <a:solidFill>
                  <a:srgbClr val="1D23BC"/>
                </a:solidFill>
              </a:rPr>
              <a:t>The Hamiltonian:</a:t>
            </a:r>
          </a:p>
          <a:p>
            <a:endParaRPr lang="en-US" sz="2000" dirty="0">
              <a:solidFill>
                <a:srgbClr val="1D23BC"/>
              </a:solidFill>
            </a:endParaRPr>
          </a:p>
          <a:p>
            <a:endParaRPr lang="en-US" sz="2000" dirty="0">
              <a:solidFill>
                <a:srgbClr val="1D23BC"/>
              </a:solidFill>
            </a:endParaRPr>
          </a:p>
          <a:p>
            <a:r>
              <a:rPr lang="en-US" sz="2000" dirty="0">
                <a:solidFill>
                  <a:srgbClr val="1D23BC"/>
                </a:solidFill>
              </a:rPr>
              <a:t>New EOM are:</a:t>
            </a:r>
          </a:p>
          <a:p>
            <a:endParaRPr lang="en-US" sz="2000" dirty="0">
              <a:solidFill>
                <a:srgbClr val="1D23BC"/>
              </a:solidFill>
            </a:endParaRPr>
          </a:p>
          <a:p>
            <a:endParaRPr lang="en-US" sz="2000" dirty="0">
              <a:solidFill>
                <a:srgbClr val="1D23B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23F409-AA72-8A40-B50E-332E3A191F8B}"/>
              </a:ext>
            </a:extLst>
          </p:cNvPr>
          <p:cNvSpPr txBox="1"/>
          <p:nvPr/>
        </p:nvSpPr>
        <p:spPr>
          <a:xfrm>
            <a:off x="2980396" y="5966833"/>
            <a:ext cx="649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Statistical Mechanics: Theory and Molecular Simulation</a:t>
            </a:r>
            <a:r>
              <a:rPr lang="en-US" dirty="0"/>
              <a:t>, Tuckerman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713E3-6B5E-0543-BEAA-B9303A4C38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533" y="1677146"/>
            <a:ext cx="3647621" cy="5130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EA92E5-D4F7-5A44-A4BA-566A47D344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02" y="2524830"/>
            <a:ext cx="4821382" cy="6410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07B855-2DD7-3141-896F-B507D143F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363" y="2643658"/>
            <a:ext cx="1773629" cy="4034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48C44E-B0E5-4148-AB2A-72B6884D1162}"/>
              </a:ext>
            </a:extLst>
          </p:cNvPr>
          <p:cNvSpPr txBox="1"/>
          <p:nvPr/>
        </p:nvSpPr>
        <p:spPr>
          <a:xfrm>
            <a:off x="7437913" y="2621951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;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D6A1ECD-457C-CC42-B50C-75E22BFDEB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781" y="3224863"/>
            <a:ext cx="3013373" cy="264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28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6E55DB8-4743-CB4B-97BD-B84F86627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153" y="939781"/>
            <a:ext cx="4655614" cy="5008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Computing electrostatic interactions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41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405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3BE9A-EEEA-9A4D-96A7-A03D574DF999}"/>
              </a:ext>
            </a:extLst>
          </p:cNvPr>
          <p:cNvSpPr txBox="1"/>
          <p:nvPr/>
        </p:nvSpPr>
        <p:spPr>
          <a:xfrm>
            <a:off x="3112771" y="5909310"/>
            <a:ext cx="495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Phillips et al., </a:t>
            </a:r>
            <a:r>
              <a:rPr lang="en-US" i="1" dirty="0"/>
              <a:t>J. Comp. Chem</a:t>
            </a:r>
            <a:r>
              <a:rPr lang="en-US" dirty="0"/>
              <a:t>. </a:t>
            </a:r>
            <a:r>
              <a:rPr lang="en-US" b="1" dirty="0"/>
              <a:t>26</a:t>
            </a:r>
            <a:r>
              <a:rPr lang="en-US" dirty="0"/>
              <a:t>, 1781--1802, 2005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35C2B-01DE-9F46-81AE-3A306D4DC4B6}"/>
              </a:ext>
            </a:extLst>
          </p:cNvPr>
          <p:cNvSpPr txBox="1"/>
          <p:nvPr/>
        </p:nvSpPr>
        <p:spPr>
          <a:xfrm>
            <a:off x="5647766" y="4572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22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42</a:t>
            </a:fld>
            <a:endParaRPr lang="en-US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</a:t>
            </a:r>
            <a:r>
              <a:rPr lang="en-US">
                <a:hlinkClick r:id="rId4"/>
              </a:rPr>
              <a:t>.msstate</a:t>
            </a:r>
            <a:r>
              <a:rPr lang="en-US" dirty="0">
                <a:hlinkClick r:id="rId4"/>
              </a:rPr>
              <a:t>.edu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3A494-1DB8-9C4D-A057-4993A4CC9420}"/>
              </a:ext>
            </a:extLst>
          </p:cNvPr>
          <p:cNvSpPr txBox="1"/>
          <p:nvPr/>
        </p:nvSpPr>
        <p:spPr>
          <a:xfrm>
            <a:off x="4792494" y="2514277"/>
            <a:ext cx="161589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41102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96521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err="1">
                <a:solidFill>
                  <a:srgbClr val="800000"/>
                </a:solidFill>
                <a:latin typeface="Arial"/>
                <a:cs typeface="Arial"/>
              </a:rPr>
              <a:t>Perdew’s</a:t>
            </a:r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 Jacob’s ladder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5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A54E8-597A-D44F-87F2-5173AA94F042}"/>
              </a:ext>
            </a:extLst>
          </p:cNvPr>
          <p:cNvSpPr txBox="1"/>
          <p:nvPr/>
        </p:nvSpPr>
        <p:spPr>
          <a:xfrm>
            <a:off x="3495305" y="5911509"/>
            <a:ext cx="6153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Mardirossian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Head-Gordon,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Mol. Phys.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115, 2315-2372, 2017 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DBD4A-2532-294B-9ABD-0734A6A39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1358900"/>
            <a:ext cx="55118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00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Comparison of different LDA and GGA functions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6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DC1968-C1DF-0F45-9A04-27FA8CD07CFB}"/>
              </a:ext>
            </a:extLst>
          </p:cNvPr>
          <p:cNvSpPr txBox="1"/>
          <p:nvPr/>
        </p:nvSpPr>
        <p:spPr>
          <a:xfrm>
            <a:off x="3155775" y="5903396"/>
            <a:ext cx="530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Capelle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Brazilian Journal of Physics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36, 1318-1343, 2006 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2A005C-A908-7F45-8634-942A54724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611" y="1349478"/>
            <a:ext cx="3835400" cy="3973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4A9AEC-4A6D-E348-A9FC-5D08405182F6}"/>
              </a:ext>
            </a:extLst>
          </p:cNvPr>
          <p:cNvSpPr txBox="1"/>
          <p:nvPr/>
        </p:nvSpPr>
        <p:spPr>
          <a:xfrm>
            <a:off x="6835071" y="2734799"/>
            <a:ext cx="362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D23BC"/>
                </a:solidFill>
              </a:rPr>
              <a:t>Ground state energy of the argon atom in atomic units (</a:t>
            </a:r>
            <a:r>
              <a:rPr lang="en-US" b="1" dirty="0" err="1">
                <a:solidFill>
                  <a:srgbClr val="1D23BC"/>
                </a:solidFill>
              </a:rPr>
              <a:t>Hartree</a:t>
            </a:r>
            <a:r>
              <a:rPr lang="en-US" b="1" dirty="0">
                <a:solidFill>
                  <a:srgbClr val="1D23BC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101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Meta-GGA functionals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7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60E16-DD20-2146-B0B4-2FFBA4D305A9}"/>
              </a:ext>
            </a:extLst>
          </p:cNvPr>
          <p:cNvSpPr txBox="1"/>
          <p:nvPr/>
        </p:nvSpPr>
        <p:spPr>
          <a:xfrm>
            <a:off x="2056867" y="1341365"/>
            <a:ext cx="83439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D23BC"/>
                </a:solidFill>
              </a:rPr>
              <a:t>Exchange-correlation functional depends not only on the density, gradient of the density but also on the Kohn-Sham kinetic energy density</a:t>
            </a: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endParaRPr lang="en-US" b="1" dirty="0">
              <a:solidFill>
                <a:srgbClr val="1D23BC"/>
              </a:solidFill>
            </a:endParaRPr>
          </a:p>
          <a:p>
            <a:r>
              <a:rPr lang="en-US" b="1" dirty="0">
                <a:solidFill>
                  <a:srgbClr val="1D23BC"/>
                </a:solidFill>
              </a:rPr>
              <a:t>The additional degree of freedom is used to satisfy: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D23BC"/>
                </a:solidFill>
              </a:rPr>
              <a:t>self-interaction corrected correlation functional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D23BC"/>
                </a:solidFill>
              </a:rPr>
              <a:t>recovery of fourth order gradient expansion for the exchange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D23BC"/>
                </a:solidFill>
              </a:rPr>
              <a:t>finite exchange potential at the nucleus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8A3FD-166A-9D41-A569-5DD52BD1B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40" y="2123318"/>
            <a:ext cx="2265680" cy="727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9BF84B-6D93-F440-BA37-B80BD9EFA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40" y="3010208"/>
            <a:ext cx="2466340" cy="417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FEC9FB-B59E-1B45-A659-09A6AD98D1F8}"/>
              </a:ext>
            </a:extLst>
          </p:cNvPr>
          <p:cNvSpPr txBox="1"/>
          <p:nvPr/>
        </p:nvSpPr>
        <p:spPr>
          <a:xfrm>
            <a:off x="3155775" y="5903396"/>
            <a:ext cx="530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Capelle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Brazilian Journal of Physics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36, 1318-1343, 2006 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561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Hybrid GGA, meta GGA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8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A54E8-597A-D44F-87F2-5173AA94F042}"/>
              </a:ext>
            </a:extLst>
          </p:cNvPr>
          <p:cNvSpPr txBox="1"/>
          <p:nvPr/>
        </p:nvSpPr>
        <p:spPr>
          <a:xfrm>
            <a:off x="3495305" y="5911509"/>
            <a:ext cx="6153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Mardirossian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Head-Gordon,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Mol. Phys.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115, 2315-2372, 2017 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01D5F5-D982-0242-9511-9402C518EFD9}"/>
                  </a:ext>
                </a:extLst>
              </p:cNvPr>
              <p:cNvSpPr txBox="1"/>
              <p:nvPr/>
            </p:nvSpPr>
            <p:spPr>
              <a:xfrm>
                <a:off x="1704869" y="1414461"/>
                <a:ext cx="5426037" cy="3693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1D23BC"/>
                    </a:solidFill>
                  </a:rPr>
                  <a:t>General form of global hybrid functionals is:</a:t>
                </a: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r>
                  <a:rPr lang="en-US" b="1" dirty="0">
                    <a:solidFill>
                      <a:srgbClr val="1D23BC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𝟕𝟐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𝒂𝒏𝒅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solidFill>
                              <a:srgbClr val="1D23BC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𝟖𝟏</m:t>
                    </m:r>
                    <m:r>
                      <a:rPr lang="en-US" b="1" i="1">
                        <a:solidFill>
                          <a:srgbClr val="1D23B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>
                  <a:solidFill>
                    <a:srgbClr val="1D23BC"/>
                  </a:solidFill>
                </a:endParaRPr>
              </a:p>
              <a:p>
                <a:endParaRPr lang="en-US" b="1" dirty="0">
                  <a:solidFill>
                    <a:srgbClr val="1D23BC"/>
                  </a:solidFill>
                </a:endParaRPr>
              </a:p>
              <a:p>
                <a:r>
                  <a:rPr lang="en-US" b="1" dirty="0">
                    <a:solidFill>
                      <a:srgbClr val="1D23BC"/>
                    </a:solidFill>
                  </a:rPr>
                  <a:t>Other common hybrid functionals are B3LYP, PBE0, etc.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01D5F5-D982-0242-9511-9402C518E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869" y="1414461"/>
                <a:ext cx="5426037" cy="3693319"/>
              </a:xfrm>
              <a:prstGeom prst="rect">
                <a:avLst/>
              </a:prstGeom>
              <a:blipFill>
                <a:blip r:embed="rId5"/>
                <a:stretch>
                  <a:fillRect l="-701" t="-342" b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BAA9186-15CF-5848-9CE7-63D79CB3B5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991" y="1929212"/>
            <a:ext cx="4363140" cy="644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95A29-17D8-3A40-A585-89F5A5347B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14" y="2899954"/>
            <a:ext cx="4998140" cy="9626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783DD4-BB7F-5E4E-8353-3422E661D3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00" y="1733061"/>
            <a:ext cx="3686026" cy="25827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DEC8DC-5710-234B-922F-0E7BF0457775}"/>
              </a:ext>
            </a:extLst>
          </p:cNvPr>
          <p:cNvSpPr txBox="1"/>
          <p:nvPr/>
        </p:nvSpPr>
        <p:spPr>
          <a:xfrm>
            <a:off x="7020376" y="4380912"/>
            <a:ext cx="3647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Burke,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J. Chem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., 136, 150901, 2018 </a:t>
            </a:r>
          </a:p>
          <a:p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FBA9D-12EE-2543-A1C8-9EF76499AFE7}"/>
              </a:ext>
            </a:extLst>
          </p:cNvPr>
          <p:cNvSpPr txBox="1"/>
          <p:nvPr/>
        </p:nvSpPr>
        <p:spPr>
          <a:xfrm>
            <a:off x="7327365" y="3163068"/>
            <a:ext cx="73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B3LYP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C43D90-F48B-6648-95CE-C70E50228026}"/>
              </a:ext>
            </a:extLst>
          </p:cNvPr>
          <p:cNvCxnSpPr/>
          <p:nvPr/>
        </p:nvCxnSpPr>
        <p:spPr>
          <a:xfrm>
            <a:off x="7787002" y="3519628"/>
            <a:ext cx="0" cy="34293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510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8247CC-CAA4-AF4B-8E85-9344F52D9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92" y="2372001"/>
            <a:ext cx="6917401" cy="3772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41092"/>
            <a:ext cx="9144000" cy="11080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800000"/>
                </a:solidFill>
                <a:latin typeface="Arial"/>
                <a:cs typeface="Arial"/>
              </a:rPr>
              <a:t>Range separated functionals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4A2A-7CEC-4C4E-9E2B-1543CCFFC9AB}" type="slidenum">
              <a:rPr lang="en-US" b="1" smtClean="0"/>
              <a:t>9</a:t>
            </a:fld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24000" y="883749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CD2981-6537-A345-9B50-AE49E91B0464}"/>
              </a:ext>
            </a:extLst>
          </p:cNvPr>
          <p:cNvCxnSpPr/>
          <p:nvPr/>
        </p:nvCxnSpPr>
        <p:spPr>
          <a:xfrm>
            <a:off x="1524000" y="6371096"/>
            <a:ext cx="9144000" cy="0"/>
          </a:xfrm>
          <a:prstGeom prst="line">
            <a:avLst/>
          </a:prstGeom>
          <a:ln w="31750">
            <a:solidFill>
              <a:srgbClr val="9411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8F4278-8266-8A4D-BC86-C09BDEE83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403" y="6427128"/>
            <a:ext cx="2284419" cy="38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6AD2D-FD69-734A-9F27-1C66AAE397BC}"/>
              </a:ext>
            </a:extLst>
          </p:cNvPr>
          <p:cNvSpPr txBox="1"/>
          <p:nvPr/>
        </p:nvSpPr>
        <p:spPr>
          <a:xfrm>
            <a:off x="4792494" y="6369123"/>
            <a:ext cx="28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neerajrai@che.msstate.edu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A54E8-597A-D44F-87F2-5173AA94F042}"/>
              </a:ext>
            </a:extLst>
          </p:cNvPr>
          <p:cNvSpPr txBox="1"/>
          <p:nvPr/>
        </p:nvSpPr>
        <p:spPr>
          <a:xfrm>
            <a:off x="3495305" y="6060099"/>
            <a:ext cx="6153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Mardirossian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Head-Gordon,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Mol. Phys.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115, 2315-2372, 2017 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11E1BA-6BBC-B447-8FE4-3417BBAADE94}"/>
              </a:ext>
            </a:extLst>
          </p:cNvPr>
          <p:cNvGrpSpPr/>
          <p:nvPr/>
        </p:nvGrpSpPr>
        <p:grpSpPr>
          <a:xfrm>
            <a:off x="1958340" y="1047961"/>
            <a:ext cx="8081010" cy="2031325"/>
            <a:chOff x="434340" y="1162260"/>
            <a:chExt cx="8081010" cy="203132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A11BE0-1EA9-5B43-B3BE-70F73F765C53}"/>
                </a:ext>
              </a:extLst>
            </p:cNvPr>
            <p:cNvSpPr txBox="1"/>
            <p:nvPr/>
          </p:nvSpPr>
          <p:spPr>
            <a:xfrm>
              <a:off x="434340" y="1162260"/>
              <a:ext cx="808101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1D23BC"/>
                  </a:solidFill>
                </a:rPr>
                <a:t>Range separated functionals attempt to address self-interaction error and are given by the following form:</a:t>
              </a:r>
            </a:p>
            <a:p>
              <a:endParaRPr lang="en-US" b="1" dirty="0">
                <a:solidFill>
                  <a:srgbClr val="1D23BC"/>
                </a:solidFill>
              </a:endParaRPr>
            </a:p>
            <a:p>
              <a:endParaRPr lang="en-US" b="1" dirty="0">
                <a:solidFill>
                  <a:srgbClr val="1D23BC"/>
                </a:solidFill>
              </a:endParaRPr>
            </a:p>
            <a:p>
              <a:r>
                <a:rPr lang="en-US" b="1" dirty="0">
                  <a:solidFill>
                    <a:srgbClr val="1D23BC"/>
                  </a:solidFill>
                </a:rPr>
                <a:t>Common examples include: ωB97, ωB97X, LRC-</a:t>
              </a:r>
              <a:r>
                <a:rPr lang="en-US" b="1" dirty="0" err="1">
                  <a:solidFill>
                    <a:srgbClr val="1D23BC"/>
                  </a:solidFill>
                </a:rPr>
                <a:t>ωPBE</a:t>
              </a:r>
              <a:r>
                <a:rPr lang="en-US" b="1" dirty="0">
                  <a:solidFill>
                    <a:srgbClr val="1D23BC"/>
                  </a:solidFill>
                </a:rPr>
                <a:t>, etc.</a:t>
              </a:r>
            </a:p>
            <a:p>
              <a:endParaRPr lang="en-US" b="1" dirty="0">
                <a:solidFill>
                  <a:srgbClr val="1D23BC"/>
                </a:solidFill>
              </a:endParaRPr>
            </a:p>
            <a:p>
              <a:endParaRPr lang="en-US" b="1" dirty="0">
                <a:solidFill>
                  <a:srgbClr val="1D23BC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031195-77D1-E747-9DE5-8E09C6313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0680" y="1506040"/>
              <a:ext cx="4071620" cy="828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5799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11546</TotalTime>
  <Words>1678</Words>
  <Application>Microsoft Macintosh PowerPoint</Application>
  <PresentationFormat>Widescreen</PresentationFormat>
  <Paragraphs>359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PowerPoint Presentation</vt:lpstr>
      <vt:lpstr>Exchange-correlation functional</vt:lpstr>
      <vt:lpstr>Local density approximation (LDA)</vt:lpstr>
      <vt:lpstr>Semilocal functionals</vt:lpstr>
      <vt:lpstr>Perdew’s Jacob’s ladder</vt:lpstr>
      <vt:lpstr>Comparison of different LDA and GGA functions</vt:lpstr>
      <vt:lpstr>Meta-GGA functionals</vt:lpstr>
      <vt:lpstr>Hybrid GGA, meta GGA</vt:lpstr>
      <vt:lpstr>Range separated functionals</vt:lpstr>
      <vt:lpstr>Another short coming of DFT functionals is the inability to capture vdW interactions</vt:lpstr>
      <vt:lpstr>Dispersion-corrected/nonlocal density functionals</vt:lpstr>
      <vt:lpstr>Accuracy of different dispersion correction models</vt:lpstr>
      <vt:lpstr>General accuracy for selected MN functionals for atomization energies bond dissociation</vt:lpstr>
      <vt:lpstr>Number of parameters in different density functionals</vt:lpstr>
      <vt:lpstr>Accuracy of functionals for bond lengths and binding energies</vt:lpstr>
      <vt:lpstr>Open-shell non-covalent or dimers characterized by significant electron delocalization</vt:lpstr>
      <vt:lpstr>Barrier heights</vt:lpstr>
      <vt:lpstr>PowerPoint Presentation</vt:lpstr>
      <vt:lpstr>Reference books</vt:lpstr>
      <vt:lpstr>Particle based simulations (molecular simulations)</vt:lpstr>
      <vt:lpstr>Force fields</vt:lpstr>
      <vt:lpstr>Force fields</vt:lpstr>
      <vt:lpstr>Computing electrostatic interactions</vt:lpstr>
      <vt:lpstr>Molecular dynamics (MD)</vt:lpstr>
      <vt:lpstr>Different ensembles</vt:lpstr>
      <vt:lpstr>Lagrangian and Hamiltonian equations of motion (EOM)</vt:lpstr>
      <vt:lpstr>Integrating EOM: velocity Verlet</vt:lpstr>
      <vt:lpstr>Estimating Free energy landscape: Metadynamics</vt:lpstr>
      <vt:lpstr>Metadynamics: the concept</vt:lpstr>
      <vt:lpstr>Metadynamics</vt:lpstr>
      <vt:lpstr>Different flavors of molecular dynamics</vt:lpstr>
      <vt:lpstr>The nomenclature</vt:lpstr>
      <vt:lpstr>Born-Oppenheimer Molecular Dynamics</vt:lpstr>
      <vt:lpstr>BOMD</vt:lpstr>
      <vt:lpstr>Relevant sections in CP2K for molecular dynamics</vt:lpstr>
      <vt:lpstr>PowerPoint Presentation</vt:lpstr>
      <vt:lpstr>How to keep temperature constant in  NVT ensemble? </vt:lpstr>
      <vt:lpstr>How to keep temperature constant in NVT ensemble? </vt:lpstr>
      <vt:lpstr>How to keep temperature constant in NVT ensemble? </vt:lpstr>
      <vt:lpstr>How to keep pressure constant in NPT ensemble? </vt:lpstr>
      <vt:lpstr>Computing electrostatic interactions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varsha Jain</dc:creator>
  <cp:keywords/>
  <dc:description/>
  <cp:lastModifiedBy>Rai, Neeraj</cp:lastModifiedBy>
  <cp:revision>775</cp:revision>
  <dcterms:created xsi:type="dcterms:W3CDTF">2016-09-09T19:26:23Z</dcterms:created>
  <dcterms:modified xsi:type="dcterms:W3CDTF">2022-06-16T22:02:23Z</dcterms:modified>
  <cp:category/>
</cp:coreProperties>
</file>